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58" r:id="rId6"/>
    <p:sldId id="304" r:id="rId7"/>
    <p:sldId id="259" r:id="rId8"/>
    <p:sldId id="293" r:id="rId9"/>
    <p:sldId id="262" r:id="rId10"/>
    <p:sldId id="263" r:id="rId11"/>
    <p:sldId id="266" r:id="rId12"/>
    <p:sldId id="270" r:id="rId13"/>
    <p:sldId id="271" r:id="rId14"/>
    <p:sldId id="296" r:id="rId15"/>
    <p:sldId id="282" r:id="rId16"/>
    <p:sldId id="287" r:id="rId17"/>
    <p:sldId id="292" r:id="rId18"/>
    <p:sldId id="260" r:id="rId19"/>
    <p:sldId id="272" r:id="rId20"/>
    <p:sldId id="274" r:id="rId21"/>
    <p:sldId id="305" r:id="rId22"/>
    <p:sldId id="306" r:id="rId23"/>
    <p:sldId id="273" r:id="rId24"/>
    <p:sldId id="275" r:id="rId25"/>
    <p:sldId id="276" r:id="rId26"/>
    <p:sldId id="277" r:id="rId27"/>
    <p:sldId id="278" r:id="rId28"/>
    <p:sldId id="280" r:id="rId29"/>
    <p:sldId id="25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446" dt="2026-09-06T15:23:36.398"/>
    <p1510:client id="{1690E89B-53B7-A550-EFF6-BFEA6C864AEF}" v="32" dt="2026-09-08T13:42:44.679"/>
    <p1510:client id="{54018362-7AD4-B654-079F-F9FC0E36C36B}" v="4" dt="2026-09-07T15:33:41.153"/>
    <p1510:client id="{A1571C91-B758-A4E9-CC42-FDD994494B5F}" v="86" dt="2026-09-08T10:15:15.365"/>
    <p1510:client id="{B9D74C6A-73D5-EEB2-FC0D-61E49FBC4C38}" v="22" dt="2026-09-06T14:13:47.2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84"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 Mitchell (BL)" userId="S::vimitchell@brindisheschools.org::1217aac2-7560-4df0-9b47-9a325d832569" providerId="AD" clId="Web-{B9D74C6A-73D5-EEB2-FC0D-61E49FBC4C38}"/>
    <pc:docChg chg="addSld delSld modSld">
      <pc:chgData name="V Mitchell (BL)" userId="S::vimitchell@brindisheschools.org::1217aac2-7560-4df0-9b47-9a325d832569" providerId="AD" clId="Web-{B9D74C6A-73D5-EEB2-FC0D-61E49FBC4C38}" dt="2026-09-06T14:13:47.299" v="15"/>
      <pc:docMkLst>
        <pc:docMk/>
      </pc:docMkLst>
      <pc:sldChg chg="modSp">
        <pc:chgData name="V Mitchell (BL)" userId="S::vimitchell@brindisheschools.org::1217aac2-7560-4df0-9b47-9a325d832569" providerId="AD" clId="Web-{B9D74C6A-73D5-EEB2-FC0D-61E49FBC4C38}" dt="2026-09-06T12:52:06.953" v="8" actId="20577"/>
        <pc:sldMkLst>
          <pc:docMk/>
          <pc:sldMk cId="2386999212" sldId="256"/>
        </pc:sldMkLst>
        <pc:spChg chg="mod">
          <ac:chgData name="V Mitchell (BL)" userId="S::vimitchell@brindisheschools.org::1217aac2-7560-4df0-9b47-9a325d832569" providerId="AD" clId="Web-{B9D74C6A-73D5-EEB2-FC0D-61E49FBC4C38}" dt="2026-09-06T12:52:06.953" v="8" actId="20577"/>
          <ac:spMkLst>
            <pc:docMk/>
            <pc:sldMk cId="2386999212" sldId="256"/>
            <ac:spMk id="4" creationId="{00000000-0000-0000-0000-000000000000}"/>
          </ac:spMkLst>
        </pc:spChg>
      </pc:sldChg>
      <pc:sldChg chg="add del">
        <pc:chgData name="V Mitchell (BL)" userId="S::vimitchell@brindisheschools.org::1217aac2-7560-4df0-9b47-9a325d832569" providerId="AD" clId="Web-{B9D74C6A-73D5-EEB2-FC0D-61E49FBC4C38}" dt="2026-09-06T14:11:20.387" v="10"/>
        <pc:sldMkLst>
          <pc:docMk/>
          <pc:sldMk cId="512770916" sldId="287"/>
        </pc:sldMkLst>
      </pc:sldChg>
    </pc:docChg>
  </pc:docChgLst>
  <pc:docChgLst>
    <pc:chgData name="V Mitchell (BL)" userId="S::vimitchell@brindisheschools.org::1217aac2-7560-4df0-9b47-9a325d832569" providerId="AD" clId="Web-{1690E89B-53B7-A550-EFF6-BFEA6C864AEF}"/>
    <pc:docChg chg="modSld">
      <pc:chgData name="V Mitchell (BL)" userId="S::vimitchell@brindisheschools.org::1217aac2-7560-4df0-9b47-9a325d832569" providerId="AD" clId="Web-{1690E89B-53B7-A550-EFF6-BFEA6C864AEF}" dt="2026-09-08T13:42:44.679" v="21" actId="20577"/>
      <pc:docMkLst>
        <pc:docMk/>
      </pc:docMkLst>
      <pc:sldChg chg="addSp modSp">
        <pc:chgData name="V Mitchell (BL)" userId="S::vimitchell@brindisheschools.org::1217aac2-7560-4df0-9b47-9a325d832569" providerId="AD" clId="Web-{1690E89B-53B7-A550-EFF6-BFEA6C864AEF}" dt="2026-09-08T13:42:44.679" v="21" actId="20577"/>
        <pc:sldMkLst>
          <pc:docMk/>
          <pc:sldMk cId="2417435178" sldId="272"/>
        </pc:sldMkLst>
        <pc:spChg chg="mod">
          <ac:chgData name="V Mitchell (BL)" userId="S::vimitchell@brindisheschools.org::1217aac2-7560-4df0-9b47-9a325d832569" providerId="AD" clId="Web-{1690E89B-53B7-A550-EFF6-BFEA6C864AEF}" dt="2026-09-08T13:42:44.679" v="21" actId="20577"/>
          <ac:spMkLst>
            <pc:docMk/>
            <pc:sldMk cId="2417435178" sldId="272"/>
            <ac:spMk id="7" creationId="{00000000-0000-0000-0000-000000000000}"/>
          </ac:spMkLst>
        </pc:spChg>
        <pc:picChg chg="mod">
          <ac:chgData name="V Mitchell (BL)" userId="S::vimitchell@brindisheschools.org::1217aac2-7560-4df0-9b47-9a325d832569" providerId="AD" clId="Web-{1690E89B-53B7-A550-EFF6-BFEA6C864AEF}" dt="2026-09-08T13:37:06.808" v="2" actId="14100"/>
          <ac:picMkLst>
            <pc:docMk/>
            <pc:sldMk cId="2417435178" sldId="272"/>
            <ac:picMk id="2" creationId="{2A7DAEA2-1CB6-B5A6-7DA5-73C31E6AE78E}"/>
          </ac:picMkLst>
        </pc:picChg>
        <pc:picChg chg="mod">
          <ac:chgData name="V Mitchell (BL)" userId="S::vimitchell@brindisheschools.org::1217aac2-7560-4df0-9b47-9a325d832569" providerId="AD" clId="Web-{1690E89B-53B7-A550-EFF6-BFEA6C864AEF}" dt="2026-09-08T13:37:10.137" v="3" actId="14100"/>
          <ac:picMkLst>
            <pc:docMk/>
            <pc:sldMk cId="2417435178" sldId="272"/>
            <ac:picMk id="3" creationId="{A2098602-08AB-5951-F27F-6DB2E05080B7}"/>
          </ac:picMkLst>
        </pc:picChg>
        <pc:picChg chg="add mod">
          <ac:chgData name="V Mitchell (BL)" userId="S::vimitchell@brindisheschools.org::1217aac2-7560-4df0-9b47-9a325d832569" providerId="AD" clId="Web-{1690E89B-53B7-A550-EFF6-BFEA6C864AEF}" dt="2026-09-08T13:37:23.543" v="11" actId="1076"/>
          <ac:picMkLst>
            <pc:docMk/>
            <pc:sldMk cId="2417435178" sldId="272"/>
            <ac:picMk id="4" creationId="{DF6A6690-1483-B6E9-271C-CE1426F3E68B}"/>
          </ac:picMkLst>
        </pc:picChg>
        <pc:picChg chg="add mod">
          <ac:chgData name="V Mitchell (BL)" userId="S::vimitchell@brindisheschools.org::1217aac2-7560-4df0-9b47-9a325d832569" providerId="AD" clId="Web-{1690E89B-53B7-A550-EFF6-BFEA6C864AEF}" dt="2026-09-08T13:38:21.093" v="14" actId="1076"/>
          <ac:picMkLst>
            <pc:docMk/>
            <pc:sldMk cId="2417435178" sldId="272"/>
            <ac:picMk id="8" creationId="{326BC7C7-18EE-BFCF-AF82-92D24B59E0EC}"/>
          </ac:picMkLst>
        </pc:picChg>
      </pc:sldChg>
    </pc:docChg>
  </pc:docChgLst>
  <pc:docChgLst>
    <pc:chgData name="V Mitchell (BL)" userId="S::vimitchell@brindisheschools.org::1217aac2-7560-4df0-9b47-9a325d832569" providerId="AD" clId="Web-{65668CD1-2F67-3403-55E6-B47FF59D4127}"/>
    <pc:docChg chg="modSld">
      <pc:chgData name="V Mitchell (BL)" userId="S::vimitchell@brindisheschools.org::1217aac2-7560-4df0-9b47-9a325d832569" providerId="AD" clId="Web-{65668CD1-2F67-3403-55E6-B47FF59D4127}" dt="2026-09-05T12:21:43.680" v="4"/>
      <pc:docMkLst>
        <pc:docMk/>
      </pc:docMkLst>
      <pc:sldChg chg="addSp modSp">
        <pc:chgData name="V Mitchell (BL)" userId="S::vimitchell@brindisheschools.org::1217aac2-7560-4df0-9b47-9a325d832569" providerId="AD" clId="Web-{65668CD1-2F67-3403-55E6-B47FF59D4127}" dt="2026-09-05T12:21:43.680" v="4"/>
        <pc:sldMkLst>
          <pc:docMk/>
          <pc:sldMk cId="3908167039" sldId="274"/>
        </pc:sldMkLst>
        <pc:picChg chg="add mod modCrop">
          <ac:chgData name="V Mitchell (BL)" userId="S::vimitchell@brindisheschools.org::1217aac2-7560-4df0-9b47-9a325d832569" providerId="AD" clId="Web-{65668CD1-2F67-3403-55E6-B47FF59D4127}" dt="2026-09-05T12:21:43.680" v="4"/>
          <ac:picMkLst>
            <pc:docMk/>
            <pc:sldMk cId="3908167039" sldId="274"/>
            <ac:picMk id="3" creationId="{7DE82694-9D72-A68A-6172-0CACB683AC34}"/>
          </ac:picMkLst>
        </pc:picChg>
      </pc:sldChg>
    </pc:docChg>
  </pc:docChgLst>
  <pc:docChgLst>
    <pc:chgData name="V Mitchell (BL)" userId="S::vimitchell@brindisheschools.org::1217aac2-7560-4df0-9b47-9a325d832569" providerId="AD" clId="Web-{A1571C91-B758-A4E9-CC42-FDD994494B5F}"/>
    <pc:docChg chg="modSld">
      <pc:chgData name="V Mitchell (BL)" userId="S::vimitchell@brindisheschools.org::1217aac2-7560-4df0-9b47-9a325d832569" providerId="AD" clId="Web-{A1571C91-B758-A4E9-CC42-FDD994494B5F}" dt="2026-09-08T10:15:15.365" v="44" actId="20577"/>
      <pc:docMkLst>
        <pc:docMk/>
      </pc:docMkLst>
      <pc:sldChg chg="modSp">
        <pc:chgData name="V Mitchell (BL)" userId="S::vimitchell@brindisheschools.org::1217aac2-7560-4df0-9b47-9a325d832569" providerId="AD" clId="Web-{A1571C91-B758-A4E9-CC42-FDD994494B5F}" dt="2026-09-08T10:15:15.365" v="44" actId="20577"/>
        <pc:sldMkLst>
          <pc:docMk/>
          <pc:sldMk cId="2417435178" sldId="272"/>
        </pc:sldMkLst>
        <pc:spChg chg="mod">
          <ac:chgData name="V Mitchell (BL)" userId="S::vimitchell@brindisheschools.org::1217aac2-7560-4df0-9b47-9a325d832569" providerId="AD" clId="Web-{A1571C91-B758-A4E9-CC42-FDD994494B5F}" dt="2026-09-08T10:15:15.365" v="44" actId="20577"/>
          <ac:spMkLst>
            <pc:docMk/>
            <pc:sldMk cId="2417435178" sldId="272"/>
            <ac:spMk id="7" creationId="{00000000-0000-0000-0000-000000000000}"/>
          </ac:spMkLst>
        </pc:spChg>
        <pc:picChg chg="mod">
          <ac:chgData name="V Mitchell (BL)" userId="S::vimitchell@brindisheschools.org::1217aac2-7560-4df0-9b47-9a325d832569" providerId="AD" clId="Web-{A1571C91-B758-A4E9-CC42-FDD994494B5F}" dt="2026-09-08T10:13:56.612" v="0" actId="14100"/>
          <ac:picMkLst>
            <pc:docMk/>
            <pc:sldMk cId="2417435178" sldId="272"/>
            <ac:picMk id="2" creationId="{2A7DAEA2-1CB6-B5A6-7DA5-73C31E6AE78E}"/>
          </ac:picMkLst>
        </pc:picChg>
        <pc:picChg chg="mod">
          <ac:chgData name="V Mitchell (BL)" userId="S::vimitchell@brindisheschools.org::1217aac2-7560-4df0-9b47-9a325d832569" providerId="AD" clId="Web-{A1571C91-B758-A4E9-CC42-FDD994494B5F}" dt="2026-09-08T10:14:00.519" v="1" actId="14100"/>
          <ac:picMkLst>
            <pc:docMk/>
            <pc:sldMk cId="2417435178" sldId="272"/>
            <ac:picMk id="3" creationId="{A2098602-08AB-5951-F27F-6DB2E05080B7}"/>
          </ac:picMkLst>
        </pc:picChg>
      </pc:sldChg>
    </pc:docChg>
  </pc:docChgLst>
  <pc:docChgLst>
    <pc:chgData name="V Mitchell (BL)" userId="S::vimitchell@brindisheschools.org::1217aac2-7560-4df0-9b47-9a325d832569" providerId="AD" clId="Web-{00000000-0000-0000-0000-000000000000}"/>
    <pc:docChg chg="addSld modSld">
      <pc:chgData name="V Mitchell (BL)" userId="S::vimitchell@brindisheschools.org::1217aac2-7560-4df0-9b47-9a325d832569" providerId="AD" clId="Web-{00000000-0000-0000-0000-000000000000}" dt="2026-09-06T15:23:36.398" v="775" actId="14100"/>
      <pc:docMkLst>
        <pc:docMk/>
      </pc:docMkLst>
      <pc:sldChg chg="addSp modSp">
        <pc:chgData name="V Mitchell (BL)" userId="S::vimitchell@brindisheschools.org::1217aac2-7560-4df0-9b47-9a325d832569" providerId="AD" clId="Web-{00000000-0000-0000-0000-000000000000}" dt="2026-09-06T14:32:28.712" v="91" actId="20577"/>
        <pc:sldMkLst>
          <pc:docMk/>
          <pc:sldMk cId="2417435178" sldId="272"/>
        </pc:sldMkLst>
        <pc:spChg chg="mod">
          <ac:chgData name="V Mitchell (BL)" userId="S::vimitchell@brindisheschools.org::1217aac2-7560-4df0-9b47-9a325d832569" providerId="AD" clId="Web-{00000000-0000-0000-0000-000000000000}" dt="2026-09-06T14:32:28.712" v="91" actId="20577"/>
          <ac:spMkLst>
            <pc:docMk/>
            <pc:sldMk cId="2417435178" sldId="272"/>
            <ac:spMk id="7" creationId="{00000000-0000-0000-0000-000000000000}"/>
          </ac:spMkLst>
        </pc:spChg>
        <pc:picChg chg="add mod">
          <ac:chgData name="V Mitchell (BL)" userId="S::vimitchell@brindisheschools.org::1217aac2-7560-4df0-9b47-9a325d832569" providerId="AD" clId="Web-{00000000-0000-0000-0000-000000000000}" dt="2026-09-06T14:32:08.133" v="78" actId="14100"/>
          <ac:picMkLst>
            <pc:docMk/>
            <pc:sldMk cId="2417435178" sldId="272"/>
            <ac:picMk id="2" creationId="{2A7DAEA2-1CB6-B5A6-7DA5-73C31E6AE78E}"/>
          </ac:picMkLst>
        </pc:picChg>
      </pc:sldChg>
      <pc:sldChg chg="modSp">
        <pc:chgData name="V Mitchell (BL)" userId="S::vimitchell@brindisheschools.org::1217aac2-7560-4df0-9b47-9a325d832569" providerId="AD" clId="Web-{00000000-0000-0000-0000-000000000000}" dt="2026-09-06T15:10:24.631" v="738" actId="20577"/>
        <pc:sldMkLst>
          <pc:docMk/>
          <pc:sldMk cId="624480206" sldId="273"/>
        </pc:sldMkLst>
        <pc:spChg chg="mod">
          <ac:chgData name="V Mitchell (BL)" userId="S::vimitchell@brindisheschools.org::1217aac2-7560-4df0-9b47-9a325d832569" providerId="AD" clId="Web-{00000000-0000-0000-0000-000000000000}" dt="2026-09-06T15:10:24.631" v="738" actId="20577"/>
          <ac:spMkLst>
            <pc:docMk/>
            <pc:sldMk cId="624480206" sldId="273"/>
            <ac:spMk id="2" creationId="{00000000-0000-0000-0000-000000000000}"/>
          </ac:spMkLst>
        </pc:spChg>
      </pc:sldChg>
      <pc:sldChg chg="modSp">
        <pc:chgData name="V Mitchell (BL)" userId="S::vimitchell@brindisheschools.org::1217aac2-7560-4df0-9b47-9a325d832569" providerId="AD" clId="Web-{00000000-0000-0000-0000-000000000000}" dt="2026-09-06T15:10:34.178" v="739" actId="20577"/>
        <pc:sldMkLst>
          <pc:docMk/>
          <pc:sldMk cId="1130385197" sldId="275"/>
        </pc:sldMkLst>
        <pc:spChg chg="mod">
          <ac:chgData name="V Mitchell (BL)" userId="S::vimitchell@brindisheschools.org::1217aac2-7560-4df0-9b47-9a325d832569" providerId="AD" clId="Web-{00000000-0000-0000-0000-000000000000}" dt="2026-09-06T15:10:34.178" v="739" actId="20577"/>
          <ac:spMkLst>
            <pc:docMk/>
            <pc:sldMk cId="1130385197" sldId="275"/>
            <ac:spMk id="2" creationId="{00000000-0000-0000-0000-000000000000}"/>
          </ac:spMkLst>
        </pc:spChg>
      </pc:sldChg>
      <pc:sldChg chg="addSp delSp modSp">
        <pc:chgData name="V Mitchell (BL)" userId="S::vimitchell@brindisheschools.org::1217aac2-7560-4df0-9b47-9a325d832569" providerId="AD" clId="Web-{00000000-0000-0000-0000-000000000000}" dt="2026-09-06T15:06:36.998" v="669"/>
        <pc:sldMkLst>
          <pc:docMk/>
          <pc:sldMk cId="154337800" sldId="276"/>
        </pc:sldMkLst>
        <pc:picChg chg="add mod">
          <ac:chgData name="V Mitchell (BL)" userId="S::vimitchell@brindisheschools.org::1217aac2-7560-4df0-9b47-9a325d832569" providerId="AD" clId="Web-{00000000-0000-0000-0000-000000000000}" dt="2026-09-06T15:05:32.119" v="668"/>
          <ac:picMkLst>
            <pc:docMk/>
            <pc:sldMk cId="154337800" sldId="276"/>
            <ac:picMk id="12" creationId="{4C4918D6-CB26-0C2E-DD9D-530415707CF0}"/>
          </ac:picMkLst>
        </pc:picChg>
      </pc:sldChg>
      <pc:sldChg chg="addSp delSp modSp">
        <pc:chgData name="V Mitchell (BL)" userId="S::vimitchell@brindisheschools.org::1217aac2-7560-4df0-9b47-9a325d832569" providerId="AD" clId="Web-{00000000-0000-0000-0000-000000000000}" dt="2026-09-06T15:06:44.076" v="673"/>
        <pc:sldMkLst>
          <pc:docMk/>
          <pc:sldMk cId="341356090" sldId="277"/>
        </pc:sldMkLst>
        <pc:spChg chg="add">
          <ac:chgData name="V Mitchell (BL)" userId="S::vimitchell@brindisheschools.org::1217aac2-7560-4df0-9b47-9a325d832569" providerId="AD" clId="Web-{00000000-0000-0000-0000-000000000000}" dt="2026-09-06T15:06:44.076" v="673"/>
          <ac:spMkLst>
            <pc:docMk/>
            <pc:sldMk cId="341356090" sldId="277"/>
            <ac:spMk id="3" creationId="{82712CA6-9D09-8C09-00C4-8A0CCC61B484}"/>
          </ac:spMkLst>
        </pc:spChg>
      </pc:sldChg>
      <pc:sldChg chg="addSp delSp modSp">
        <pc:chgData name="V Mitchell (BL)" userId="S::vimitchell@brindisheschools.org::1217aac2-7560-4df0-9b47-9a325d832569" providerId="AD" clId="Web-{00000000-0000-0000-0000-000000000000}" dt="2026-09-06T15:07:21.406" v="676"/>
        <pc:sldMkLst>
          <pc:docMk/>
          <pc:sldMk cId="1463867762" sldId="278"/>
        </pc:sldMkLst>
        <pc:picChg chg="add mod">
          <ac:chgData name="V Mitchell (BL)" userId="S::vimitchell@brindisheschools.org::1217aac2-7560-4df0-9b47-9a325d832569" providerId="AD" clId="Web-{00000000-0000-0000-0000-000000000000}" dt="2026-09-06T15:07:21.406" v="676"/>
          <ac:picMkLst>
            <pc:docMk/>
            <pc:sldMk cId="1463867762" sldId="278"/>
            <ac:picMk id="3" creationId="{C02450CC-5B91-C192-6BA1-2D0197C9DF5F}"/>
          </ac:picMkLst>
        </pc:picChg>
      </pc:sldChg>
      <pc:sldChg chg="modSp">
        <pc:chgData name="V Mitchell (BL)" userId="S::vimitchell@brindisheschools.org::1217aac2-7560-4df0-9b47-9a325d832569" providerId="AD" clId="Web-{00000000-0000-0000-0000-000000000000}" dt="2026-09-06T15:08:48.112" v="696" actId="20577"/>
        <pc:sldMkLst>
          <pc:docMk/>
          <pc:sldMk cId="4241422223" sldId="280"/>
        </pc:sldMkLst>
        <pc:spChg chg="mod">
          <ac:chgData name="V Mitchell (BL)" userId="S::vimitchell@brindisheschools.org::1217aac2-7560-4df0-9b47-9a325d832569" providerId="AD" clId="Web-{00000000-0000-0000-0000-000000000000}" dt="2026-09-06T15:08:48.112" v="696" actId="20577"/>
          <ac:spMkLst>
            <pc:docMk/>
            <pc:sldMk cId="4241422223" sldId="280"/>
            <ac:spMk id="2" creationId="{00000000-0000-0000-0000-000000000000}"/>
          </ac:spMkLst>
        </pc:spChg>
      </pc:sldChg>
      <pc:sldChg chg="addSp delSp modSp">
        <pc:chgData name="V Mitchell (BL)" userId="S::vimitchell@brindisheschools.org::1217aac2-7560-4df0-9b47-9a325d832569" providerId="AD" clId="Web-{00000000-0000-0000-0000-000000000000}" dt="2026-09-06T14:17:05.597" v="10" actId="14100"/>
        <pc:sldMkLst>
          <pc:docMk/>
          <pc:sldMk cId="512770916" sldId="287"/>
        </pc:sldMkLst>
        <pc:picChg chg="add del mod">
          <ac:chgData name="V Mitchell (BL)" userId="S::vimitchell@brindisheschools.org::1217aac2-7560-4df0-9b47-9a325d832569" providerId="AD" clId="Web-{00000000-0000-0000-0000-000000000000}" dt="2026-09-06T14:16:33.330" v="6" actId="1076"/>
          <ac:picMkLst>
            <pc:docMk/>
            <pc:sldMk cId="512770916" sldId="287"/>
            <ac:picMk id="4" creationId="{3DA19505-8605-CF43-53E3-DD7CD4F2A030}"/>
          </ac:picMkLst>
        </pc:picChg>
        <pc:picChg chg="add mod">
          <ac:chgData name="V Mitchell (BL)" userId="S::vimitchell@brindisheschools.org::1217aac2-7560-4df0-9b47-9a325d832569" providerId="AD" clId="Web-{00000000-0000-0000-0000-000000000000}" dt="2026-09-06T14:17:05.597" v="10" actId="14100"/>
          <ac:picMkLst>
            <pc:docMk/>
            <pc:sldMk cId="512770916" sldId="287"/>
            <ac:picMk id="6" creationId="{EA0A7679-C39D-A4E1-9AC0-AE8AA43BC62F}"/>
          </ac:picMkLst>
        </pc:picChg>
      </pc:sldChg>
      <pc:sldChg chg="addSp delSp modSp">
        <pc:chgData name="V Mitchell (BL)" userId="S::vimitchell@brindisheschools.org::1217aac2-7560-4df0-9b47-9a325d832569" providerId="AD" clId="Web-{00000000-0000-0000-0000-000000000000}" dt="2026-09-06T15:23:36.398" v="775" actId="14100"/>
        <pc:sldMkLst>
          <pc:docMk/>
          <pc:sldMk cId="2287131379" sldId="296"/>
        </pc:sldMkLst>
        <pc:picChg chg="add mod">
          <ac:chgData name="V Mitchell (BL)" userId="S::vimitchell@brindisheschools.org::1217aac2-7560-4df0-9b47-9a325d832569" providerId="AD" clId="Web-{00000000-0000-0000-0000-000000000000}" dt="2026-09-06T15:23:36.398" v="775" actId="14100"/>
          <ac:picMkLst>
            <pc:docMk/>
            <pc:sldMk cId="2287131379" sldId="296"/>
            <ac:picMk id="2" creationId="{D93B1946-98EB-7EE1-8702-E4C6D480E54F}"/>
          </ac:picMkLst>
        </pc:picChg>
      </pc:sldChg>
      <pc:sldChg chg="addSp delSp modSp new">
        <pc:chgData name="V Mitchell (BL)" userId="S::vimitchell@brindisheschools.org::1217aac2-7560-4df0-9b47-9a325d832569" providerId="AD" clId="Web-{00000000-0000-0000-0000-000000000000}" dt="2026-09-06T15:21:53.986" v="755" actId="14100"/>
        <pc:sldMkLst>
          <pc:docMk/>
          <pc:sldMk cId="1005221148" sldId="305"/>
        </pc:sldMkLst>
        <pc:spChg chg="mod">
          <ac:chgData name="V Mitchell (BL)" userId="S::vimitchell@brindisheschools.org::1217aac2-7560-4df0-9b47-9a325d832569" providerId="AD" clId="Web-{00000000-0000-0000-0000-000000000000}" dt="2026-09-06T15:21:44.017" v="752" actId="14100"/>
          <ac:spMkLst>
            <pc:docMk/>
            <pc:sldMk cId="1005221148" sldId="305"/>
            <ac:spMk id="2" creationId="{270CE86D-18F8-1DCD-040F-89EE80E045B3}"/>
          </ac:spMkLst>
        </pc:spChg>
        <pc:picChg chg="add mod ord">
          <ac:chgData name="V Mitchell (BL)" userId="S::vimitchell@brindisheschools.org::1217aac2-7560-4df0-9b47-9a325d832569" providerId="AD" clId="Web-{00000000-0000-0000-0000-000000000000}" dt="2026-09-06T15:21:53.986" v="755" actId="14100"/>
          <ac:picMkLst>
            <pc:docMk/>
            <pc:sldMk cId="1005221148" sldId="305"/>
            <ac:picMk id="5" creationId="{04BAD752-6E0C-5705-E099-D32A0B7A75BB}"/>
          </ac:picMkLst>
        </pc:picChg>
      </pc:sldChg>
      <pc:sldChg chg="addSp delSp modSp new">
        <pc:chgData name="V Mitchell (BL)" userId="S::vimitchell@brindisheschools.org::1217aac2-7560-4df0-9b47-9a325d832569" providerId="AD" clId="Web-{00000000-0000-0000-0000-000000000000}" dt="2026-09-06T15:22:12.300" v="769" actId="14100"/>
        <pc:sldMkLst>
          <pc:docMk/>
          <pc:sldMk cId="3182348150" sldId="306"/>
        </pc:sldMkLst>
        <pc:spChg chg="mod">
          <ac:chgData name="V Mitchell (BL)" userId="S::vimitchell@brindisheschools.org::1217aac2-7560-4df0-9b47-9a325d832569" providerId="AD" clId="Web-{00000000-0000-0000-0000-000000000000}" dt="2026-09-06T15:22:06.596" v="767" actId="14100"/>
          <ac:spMkLst>
            <pc:docMk/>
            <pc:sldMk cId="3182348150" sldId="306"/>
            <ac:spMk id="2" creationId="{941159B0-2D6C-FFB3-C452-23D6D5BB227C}"/>
          </ac:spMkLst>
        </pc:spChg>
        <pc:picChg chg="add mod ord">
          <ac:chgData name="V Mitchell (BL)" userId="S::vimitchell@brindisheschools.org::1217aac2-7560-4df0-9b47-9a325d832569" providerId="AD" clId="Web-{00000000-0000-0000-0000-000000000000}" dt="2026-09-06T15:22:12.300" v="769" actId="14100"/>
          <ac:picMkLst>
            <pc:docMk/>
            <pc:sldMk cId="3182348150" sldId="306"/>
            <ac:picMk id="5" creationId="{148C157E-358B-8A8D-7454-FEA9679AA1B7}"/>
          </ac:picMkLst>
        </pc:picChg>
      </pc:sldChg>
    </pc:docChg>
  </pc:docChgLst>
  <pc:docChgLst>
    <pc:chgData name="C Coker (BG)" userId="S::chcoker@brindisheschools.org::c53a503a-a564-49df-a32a-c6b3d2d07b10" providerId="AD" clId="Web-{54018362-7AD4-B654-079F-F9FC0E36C36B}"/>
    <pc:docChg chg="modSld">
      <pc:chgData name="C Coker (BG)" userId="S::chcoker@brindisheschools.org::c53a503a-a564-49df-a32a-c6b3d2d07b10" providerId="AD" clId="Web-{54018362-7AD4-B654-079F-F9FC0E36C36B}" dt="2026-09-07T15:33:41.153" v="3" actId="14100"/>
      <pc:docMkLst>
        <pc:docMk/>
      </pc:docMkLst>
      <pc:sldChg chg="addSp modSp">
        <pc:chgData name="C Coker (BG)" userId="S::chcoker@brindisheschools.org::c53a503a-a564-49df-a32a-c6b3d2d07b10" providerId="AD" clId="Web-{54018362-7AD4-B654-079F-F9FC0E36C36B}" dt="2026-09-07T15:33:41.153" v="3" actId="14100"/>
        <pc:sldMkLst>
          <pc:docMk/>
          <pc:sldMk cId="2417435178" sldId="272"/>
        </pc:sldMkLst>
        <pc:picChg chg="add mod">
          <ac:chgData name="C Coker (BG)" userId="S::chcoker@brindisheschools.org::c53a503a-a564-49df-a32a-c6b3d2d07b10" providerId="AD" clId="Web-{54018362-7AD4-B654-079F-F9FC0E36C36B}" dt="2026-09-07T15:33:41.153" v="3" actId="14100"/>
          <ac:picMkLst>
            <pc:docMk/>
            <pc:sldMk cId="2417435178" sldId="272"/>
            <ac:picMk id="3" creationId="{A2098602-08AB-5951-F27F-6DB2E05080B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5FE85-79A7-4747-BD80-CD3487F18BFF}" type="datetimeFigureOut">
              <a:rPr lang="en-GB" smtClean="0"/>
              <a:t>08/09/2026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11A6A-5DA9-4C27-99DD-E1FA86952678}" type="slidenum">
              <a:rPr lang="en-GB" smtClean="0"/>
              <a:t>‹#›</a:t>
            </a:fld>
            <a:endParaRPr lang="en-GB"/>
          </a:p>
        </p:txBody>
      </p:sp>
    </p:spTree>
    <p:extLst>
      <p:ext uri="{BB962C8B-B14F-4D97-AF65-F5344CB8AC3E}">
        <p14:creationId xmlns:p14="http://schemas.microsoft.com/office/powerpoint/2010/main" val="271467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2F0D19-85E1-47C9-99DA-11D1148EDDA0}" type="datetime1">
              <a:rPr lang="en-GB" smtClean="0"/>
              <a:t>08/09/2026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0924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620006-66D9-42FA-BC60-59522103E804}" type="datetime1">
              <a:rPr lang="en-GB" smtClean="0"/>
              <a:t>08/09/2026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4620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957FD9-8CF7-4C9B-A0D3-06404DF66699}" type="datetime1">
              <a:rPr lang="en-GB" smtClean="0"/>
              <a:t>08/09/2026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2630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88AB7B-0195-4DD8-90E8-F9F000757020}" type="datetime1">
              <a:rPr lang="en-GB" smtClean="0"/>
              <a:t>08/09/2026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8302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728D3A-1518-4255-A1EE-7780405B8ECB}" type="datetime1">
              <a:rPr lang="en-GB" smtClean="0"/>
              <a:t>08/09/2026</a:t>
            </a:fld>
            <a:endParaRPr lang="en-GB"/>
          </a:p>
        </p:txBody>
      </p:sp>
      <p:sp>
        <p:nvSpPr>
          <p:cNvPr id="8" name="Footer Placeholder 7"/>
          <p:cNvSpPr>
            <a:spLocks noGrp="1"/>
          </p:cNvSpPr>
          <p:nvPr>
            <p:ph type="ftr" sz="quarter" idx="11"/>
          </p:nvPr>
        </p:nvSpPr>
        <p:spPr/>
        <p:txBody>
          <a:bodyPr/>
          <a:lstStyle/>
          <a:p>
            <a:r>
              <a:rPr lang="en-GB"/>
              <a:t>.</a:t>
            </a:r>
          </a:p>
        </p:txBody>
      </p:sp>
      <p:sp>
        <p:nvSpPr>
          <p:cNvPr id="9" name="Slide Number Placeholder 8"/>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1371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0E8513-2B48-449C-B7A1-0623E63C4C9A}" type="datetime1">
              <a:rPr lang="en-GB" smtClean="0"/>
              <a:t>08/09/2026</a:t>
            </a:fld>
            <a:endParaRPr lang="en-GB"/>
          </a:p>
        </p:txBody>
      </p:sp>
      <p:sp>
        <p:nvSpPr>
          <p:cNvPr id="4" name="Footer Placeholder 3"/>
          <p:cNvSpPr>
            <a:spLocks noGrp="1"/>
          </p:cNvSpPr>
          <p:nvPr>
            <p:ph type="ftr" sz="quarter" idx="11"/>
          </p:nvPr>
        </p:nvSpPr>
        <p:spPr/>
        <p:txBody>
          <a:bodyPr/>
          <a:lstStyle/>
          <a:p>
            <a:r>
              <a:rPr lang="en-GB"/>
              <a:t>.</a:t>
            </a:r>
          </a:p>
        </p:txBody>
      </p:sp>
      <p:sp>
        <p:nvSpPr>
          <p:cNvPr id="5" name="Slide Number Placeholder 4"/>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682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BC83C-5C29-4FFC-BB4F-11C9123BF0A6}" type="datetime1">
              <a:rPr lang="en-GB" smtClean="0"/>
              <a:t>08/09/2026</a:t>
            </a:fld>
            <a:endParaRPr lang="en-GB"/>
          </a:p>
        </p:txBody>
      </p:sp>
      <p:sp>
        <p:nvSpPr>
          <p:cNvPr id="3" name="Footer Placeholder 2"/>
          <p:cNvSpPr>
            <a:spLocks noGrp="1"/>
          </p:cNvSpPr>
          <p:nvPr>
            <p:ph type="ftr" sz="quarter" idx="11"/>
          </p:nvPr>
        </p:nvSpPr>
        <p:spPr/>
        <p:txBody>
          <a:bodyPr/>
          <a:lstStyle/>
          <a:p>
            <a:r>
              <a:rPr lang="en-GB"/>
              <a:t>.</a:t>
            </a:r>
          </a:p>
        </p:txBody>
      </p:sp>
      <p:sp>
        <p:nvSpPr>
          <p:cNvPr id="4" name="Slide Number Placeholder 3"/>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30821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87D688-095C-4B7A-B77C-2D702472B675}" type="datetime1">
              <a:rPr lang="en-GB" smtClean="0"/>
              <a:t>08/09/2026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867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582C62-F481-4AE2-B5B0-8EAFC37A723F}" type="datetime1">
              <a:rPr lang="en-GB" smtClean="0"/>
              <a:t>08/09/2026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06653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6DD9CB-7FDD-49C4-B864-E01BF841831F}" type="datetime1">
              <a:rPr lang="en-GB" smtClean="0"/>
              <a:t>08/09/2026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8999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624AF3-A1A4-4C09-B995-1D092A8CB964}" type="datetime1">
              <a:rPr lang="en-GB" smtClean="0"/>
              <a:t>08/09/2026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1814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C37D-242F-4D0A-A47E-1285061D3C72}" type="datetime1">
              <a:rPr lang="en-GB" smtClean="0"/>
              <a:t>08/09/2026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D743-B8BA-432C-8E99-9C6BED1E9A7E}" type="slidenum">
              <a:rPr lang="en-GB" smtClean="0"/>
              <a:t>‹#›</a:t>
            </a:fld>
            <a:endParaRPr lang="en-GB"/>
          </a:p>
        </p:txBody>
      </p:sp>
    </p:spTree>
    <p:extLst>
      <p:ext uri="{BB962C8B-B14F-4D97-AF65-F5344CB8AC3E}">
        <p14:creationId xmlns:p14="http://schemas.microsoft.com/office/powerpoint/2010/main" val="75880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info-BL@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choolmeals@brindisheschools.org" TargetMode="External"/><Relationship Id="rId5" Type="http://schemas.openxmlformats.org/officeDocument/2006/relationships/hyperlink" Target="mailto:info@brindishegreen.lewisham.sch.uk" TargetMode="External"/><Relationship Id="rId4" Type="http://schemas.openxmlformats.org/officeDocument/2006/relationships/hyperlink" Target="mailto:Info@Sportacus.co.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info-BL@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a:xfrm>
            <a:off x="1523999" y="2350581"/>
            <a:ext cx="9144000" cy="2387600"/>
          </a:xfrm>
        </p:spPr>
        <p:txBody>
          <a:bodyPr>
            <a:normAutofit fontScale="90000"/>
          </a:bodyPr>
          <a:lstStyle/>
          <a:p>
            <a:r>
              <a:rPr lang="en-GB" dirty="0">
                <a:latin typeface="D-DIN"/>
              </a:rPr>
              <a:t>MEET THE TEACHER</a:t>
            </a:r>
            <a:br>
              <a:rPr lang="en-GB" dirty="0">
                <a:latin typeface="D-DIN" panose="020B0504030202030204" pitchFamily="34" charset="0"/>
              </a:rPr>
            </a:br>
            <a:r>
              <a:rPr lang="en-GB" dirty="0">
                <a:latin typeface="D-DIN"/>
              </a:rPr>
              <a:t>September 2026</a:t>
            </a:r>
            <a:br>
              <a:rPr lang="en-GB" dirty="0">
                <a:latin typeface="D-DIN" panose="020B0504030202030204" pitchFamily="34" charset="0"/>
              </a:rPr>
            </a:br>
            <a:br>
              <a:rPr lang="en-GB" dirty="0">
                <a:latin typeface="D-DIN" panose="020B0504030202030204" pitchFamily="34" charset="0"/>
              </a:rPr>
            </a:br>
            <a:r>
              <a:rPr lang="en-GB" dirty="0">
                <a:latin typeface="D-DIN"/>
              </a:rPr>
              <a:t>Year 1</a:t>
            </a:r>
            <a:endParaRPr lang="en-GB" dirty="0">
              <a:latin typeface="D-DIN" panose="020B0504030202030204" pitchFamily="34" charset="0"/>
            </a:endParaRPr>
          </a:p>
        </p:txBody>
      </p:sp>
    </p:spTree>
    <p:extLst>
      <p:ext uri="{BB962C8B-B14F-4D97-AF65-F5344CB8AC3E}">
        <p14:creationId xmlns:p14="http://schemas.microsoft.com/office/powerpoint/2010/main" val="238699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4" name="Title 3"/>
          <p:cNvSpPr>
            <a:spLocks noGrp="1"/>
          </p:cNvSpPr>
          <p:nvPr>
            <p:ph type="ctrTitle"/>
          </p:nvPr>
        </p:nvSpPr>
        <p:spPr>
          <a:xfrm>
            <a:off x="-595172" y="222942"/>
            <a:ext cx="6325051" cy="1092951"/>
          </a:xfrm>
        </p:spPr>
        <p:txBody>
          <a:bodyPr/>
          <a:lstStyle/>
          <a:p>
            <a:r>
              <a:rPr lang="en-GB">
                <a:latin typeface="D-DIN" panose="020B0504030202030204" pitchFamily="34" charset="0"/>
              </a:rPr>
              <a:t>Welcome …</a:t>
            </a:r>
          </a:p>
        </p:txBody>
      </p:sp>
      <p:sp>
        <p:nvSpPr>
          <p:cNvPr id="5" name="TextBox 4"/>
          <p:cNvSpPr txBox="1"/>
          <p:nvPr/>
        </p:nvSpPr>
        <p:spPr>
          <a:xfrm>
            <a:off x="346281" y="1498750"/>
            <a:ext cx="4961568" cy="3139321"/>
          </a:xfrm>
          <a:prstGeom prst="rect">
            <a:avLst/>
          </a:prstGeom>
          <a:noFill/>
          <a:ln w="38100">
            <a:solidFill>
              <a:schemeClr val="accent5"/>
            </a:solidFill>
          </a:ln>
        </p:spPr>
        <p:txBody>
          <a:bodyPr wrap="square" lIns="91440" tIns="45720" rIns="91440" bIns="45720" rtlCol="0" anchor="t">
            <a:spAutoFit/>
          </a:bodyPr>
          <a:lstStyle/>
          <a:p>
            <a:r>
              <a:rPr lang="en-GB" b="1" dirty="0">
                <a:effectLst>
                  <a:outerShdw blurRad="38100" dist="38100" dir="2700000" algn="tl">
                    <a:srgbClr val="000000">
                      <a:alpha val="43137"/>
                    </a:srgbClr>
                  </a:outerShdw>
                </a:effectLst>
                <a:latin typeface="D-DIN" panose="020B0504030202030204" pitchFamily="34" charset="0"/>
              </a:rPr>
              <a:t>Senior Leadership Team</a:t>
            </a:r>
          </a:p>
          <a:p>
            <a:endParaRPr lang="en-GB" dirty="0">
              <a:latin typeface="D-DIN" panose="020B0504030202030204" pitchFamily="34" charset="0"/>
            </a:endParaRPr>
          </a:p>
          <a:p>
            <a:pPr marL="285750" indent="-285750">
              <a:buFont typeface="Arial" panose="020B0604020202020204" pitchFamily="34" charset="0"/>
              <a:buChar char="•"/>
            </a:pPr>
            <a:r>
              <a:rPr lang="en-GB" dirty="0">
                <a:latin typeface="D-DIN"/>
              </a:rPr>
              <a:t>Brindishe Federation and Brindishe Lee priorities </a:t>
            </a:r>
          </a:p>
          <a:p>
            <a:pPr marL="285750" indent="-285750">
              <a:buFont typeface="Arial" panose="020B0604020202020204" pitchFamily="34" charset="0"/>
              <a:buChar char="•"/>
            </a:pPr>
            <a:r>
              <a:rPr lang="en-GB" dirty="0">
                <a:latin typeface="D-DIN" panose="020B0504030202030204" pitchFamily="34" charset="0"/>
              </a:rPr>
              <a:t>Attendance &amp; Punctuality</a:t>
            </a:r>
          </a:p>
          <a:p>
            <a:pPr marL="285750" indent="-285750">
              <a:buFont typeface="Arial" panose="020B0604020202020204" pitchFamily="34" charset="0"/>
              <a:buChar char="•"/>
            </a:pPr>
            <a:r>
              <a:rPr lang="en-GB" dirty="0">
                <a:latin typeface="D-DIN" panose="020B0504030202030204" pitchFamily="34" charset="0"/>
              </a:rPr>
              <a:t>Communication Channels</a:t>
            </a:r>
          </a:p>
          <a:p>
            <a:pPr marL="285750" indent="-285750">
              <a:buFont typeface="Arial" panose="020B0604020202020204" pitchFamily="34" charset="0"/>
              <a:buChar char="•"/>
            </a:pPr>
            <a:r>
              <a:rPr lang="en-GB" dirty="0">
                <a:latin typeface="D-DIN" panose="020B0504030202030204" pitchFamily="34" charset="0"/>
              </a:rPr>
              <a:t>Arbor and paying money</a:t>
            </a:r>
          </a:p>
          <a:p>
            <a:pPr marL="285750" indent="-285750">
              <a:buFont typeface="Arial" panose="020B0604020202020204" pitchFamily="34" charset="0"/>
              <a:buChar char="•"/>
            </a:pPr>
            <a:r>
              <a:rPr lang="en-GB" dirty="0">
                <a:latin typeface="D-DIN" panose="020B0504030202030204" pitchFamily="34" charset="0"/>
              </a:rPr>
              <a:t>Nourish – school meals and FSM</a:t>
            </a:r>
          </a:p>
          <a:p>
            <a:pPr marL="285750" indent="-285750">
              <a:buFont typeface="Arial" panose="020B0604020202020204" pitchFamily="34" charset="0"/>
              <a:buChar char="•"/>
            </a:pPr>
            <a:r>
              <a:rPr lang="en-GB" dirty="0">
                <a:latin typeface="D-DIN" panose="020B0504030202030204" pitchFamily="34" charset="0"/>
              </a:rPr>
              <a:t>Key Dates</a:t>
            </a:r>
          </a:p>
          <a:p>
            <a:pPr marL="285750" indent="-285750">
              <a:buFont typeface="Arial" panose="020B0604020202020204" pitchFamily="34" charset="0"/>
              <a:buChar char="•"/>
            </a:pPr>
            <a:r>
              <a:rPr lang="en-GB" dirty="0">
                <a:latin typeface="D-DIN" panose="020B0504030202030204" pitchFamily="34" charset="0"/>
              </a:rPr>
              <a:t>Website</a:t>
            </a:r>
          </a:p>
          <a:p>
            <a:pPr marL="285750" indent="-285750">
              <a:buFont typeface="Arial" panose="020B0604020202020204" pitchFamily="34" charset="0"/>
              <a:buChar char="•"/>
            </a:pPr>
            <a:r>
              <a:rPr lang="en-GB" dirty="0">
                <a:latin typeface="D-DIN" panose="020B0504030202030204" pitchFamily="34" charset="0"/>
              </a:rPr>
              <a:t>Statutory Testing (if applicable)</a:t>
            </a:r>
          </a:p>
        </p:txBody>
      </p:sp>
      <p:sp>
        <p:nvSpPr>
          <p:cNvPr id="8" name="TextBox 7"/>
          <p:cNvSpPr txBox="1"/>
          <p:nvPr/>
        </p:nvSpPr>
        <p:spPr>
          <a:xfrm>
            <a:off x="5518863" y="1498750"/>
            <a:ext cx="6276356" cy="2585323"/>
          </a:xfrm>
          <a:prstGeom prst="rect">
            <a:avLst/>
          </a:prstGeom>
          <a:noFill/>
          <a:ln w="38100">
            <a:solidFill>
              <a:schemeClr val="accent4"/>
            </a:solidFill>
          </a:ln>
        </p:spPr>
        <p:txBody>
          <a:bodyPr wrap="square" rtlCol="0">
            <a:spAutoFit/>
          </a:bodyPr>
          <a:lstStyle/>
          <a:p>
            <a:r>
              <a:rPr lang="en-GB" b="1" dirty="0">
                <a:effectLst>
                  <a:outerShdw blurRad="38100" dist="38100" dir="2700000" algn="tl">
                    <a:srgbClr val="000000">
                      <a:alpha val="43137"/>
                    </a:srgbClr>
                  </a:outerShdw>
                </a:effectLst>
                <a:latin typeface="D-DIN" panose="020B0504030202030204" pitchFamily="34" charset="0"/>
              </a:rPr>
              <a:t>Year Group Team</a:t>
            </a:r>
          </a:p>
          <a:p>
            <a:endParaRPr lang="en-GB" dirty="0">
              <a:latin typeface="D-DIN" panose="020B0504030202030204" pitchFamily="34" charset="0"/>
            </a:endParaRPr>
          </a:p>
          <a:p>
            <a:pPr marL="285750" indent="-285750">
              <a:buFont typeface="Arial" panose="020B0604020202020204" pitchFamily="34" charset="0"/>
              <a:buChar char="•"/>
            </a:pPr>
            <a:r>
              <a:rPr lang="en-GB" dirty="0">
                <a:latin typeface="D-DIN" panose="020B0504030202030204" pitchFamily="34" charset="0"/>
              </a:rPr>
              <a:t>Meet the Teachers and TAs</a:t>
            </a:r>
          </a:p>
          <a:p>
            <a:pPr marL="285750" indent="-285750">
              <a:buFont typeface="Arial" panose="020B0604020202020204" pitchFamily="34" charset="0"/>
              <a:buChar char="•"/>
            </a:pPr>
            <a:r>
              <a:rPr lang="en-GB" dirty="0">
                <a:latin typeface="D-DIN" panose="020B0504030202030204" pitchFamily="34" charset="0"/>
              </a:rPr>
              <a:t>Yearly Overview for 2026/2027</a:t>
            </a:r>
          </a:p>
          <a:p>
            <a:pPr marL="285750" indent="-285750">
              <a:buFont typeface="Arial" panose="020B0604020202020204" pitchFamily="34" charset="0"/>
              <a:buChar char="•"/>
            </a:pPr>
            <a:r>
              <a:rPr lang="en-GB" dirty="0">
                <a:latin typeface="D-DIN" panose="020B0504030202030204" pitchFamily="34" charset="0"/>
              </a:rPr>
              <a:t>Autumn Term Overview</a:t>
            </a:r>
          </a:p>
          <a:p>
            <a:pPr marL="285750" indent="-285750">
              <a:buFont typeface="Arial" panose="020B0604020202020204" pitchFamily="34" charset="0"/>
              <a:buChar char="•"/>
            </a:pPr>
            <a:r>
              <a:rPr lang="en-GB" dirty="0">
                <a:latin typeface="D-DIN" panose="020B0504030202030204" pitchFamily="34" charset="0"/>
              </a:rPr>
              <a:t>PE expectations and dates</a:t>
            </a:r>
          </a:p>
          <a:p>
            <a:pPr marL="285750" indent="-285750">
              <a:buFont typeface="Arial" panose="020B0604020202020204" pitchFamily="34" charset="0"/>
              <a:buChar char="•"/>
            </a:pPr>
            <a:r>
              <a:rPr lang="en-GB" dirty="0">
                <a:latin typeface="D-DIN" panose="020B0504030202030204" pitchFamily="34" charset="0"/>
              </a:rPr>
              <a:t>Enrichment Opportunities, including planned trips and visits</a:t>
            </a:r>
          </a:p>
          <a:p>
            <a:pPr marL="285750" indent="-285750">
              <a:buFont typeface="Arial" panose="020B0604020202020204" pitchFamily="34" charset="0"/>
              <a:buChar char="•"/>
            </a:pPr>
            <a:r>
              <a:rPr lang="en-GB" dirty="0">
                <a:latin typeface="D-DIN" panose="020B0504030202030204" pitchFamily="34" charset="0"/>
              </a:rPr>
              <a:t>How parents/carers can support at home</a:t>
            </a:r>
          </a:p>
          <a:p>
            <a:pPr marL="285750" indent="-285750">
              <a:buFont typeface="Arial" panose="020B0604020202020204" pitchFamily="34" charset="0"/>
              <a:buChar char="•"/>
            </a:pPr>
            <a:r>
              <a:rPr lang="en-GB" dirty="0">
                <a:latin typeface="D-DIN" panose="020B0504030202030204" pitchFamily="34" charset="0"/>
              </a:rPr>
              <a:t>Home Learning</a:t>
            </a:r>
          </a:p>
        </p:txBody>
      </p:sp>
      <p:sp>
        <p:nvSpPr>
          <p:cNvPr id="9" name="TextBox 8"/>
          <p:cNvSpPr txBox="1"/>
          <p:nvPr/>
        </p:nvSpPr>
        <p:spPr>
          <a:xfrm>
            <a:off x="5556738" y="4545738"/>
            <a:ext cx="6325052" cy="369332"/>
          </a:xfrm>
          <a:prstGeom prst="rect">
            <a:avLst/>
          </a:prstGeom>
          <a:noFill/>
          <a:ln w="38100">
            <a:solidFill>
              <a:srgbClr val="FF33CC"/>
            </a:solidFill>
          </a:ln>
        </p:spPr>
        <p:txBody>
          <a:bodyPr wrap="square" rtlCol="0">
            <a:spAutoFit/>
          </a:bodyPr>
          <a:lstStyle/>
          <a:p>
            <a:r>
              <a:rPr lang="en-GB">
                <a:latin typeface="D-DIN" panose="020B0504030202030204" pitchFamily="34" charset="0"/>
              </a:rPr>
              <a:t>Opportunity for any questions from parents/carers</a:t>
            </a:r>
          </a:p>
        </p:txBody>
      </p:sp>
    </p:spTree>
    <p:extLst>
      <p:ext uri="{BB962C8B-B14F-4D97-AF65-F5344CB8AC3E}">
        <p14:creationId xmlns:p14="http://schemas.microsoft.com/office/powerpoint/2010/main" val="193614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87BBA9-6262-BC70-5B34-4CEDB6E1D19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79F9559-FAB3-D526-3259-92A1653F32F0}"/>
              </a:ext>
            </a:extLst>
          </p:cNvPr>
          <p:cNvSpPr>
            <a:spLocks noGrp="1"/>
          </p:cNvSpPr>
          <p:nvPr>
            <p:ph type="ctrTitle"/>
          </p:nvPr>
        </p:nvSpPr>
        <p:spPr>
          <a:xfrm>
            <a:off x="175591" y="822566"/>
            <a:ext cx="3101350" cy="1066673"/>
          </a:xfrm>
        </p:spPr>
        <p:txBody>
          <a:bodyPr vert="horz" lIns="91440" tIns="45720" rIns="91440" bIns="45720" rtlCol="0" anchor="ctr">
            <a:normAutofit fontScale="90000"/>
          </a:bodyPr>
          <a:lstStyle/>
          <a:p>
            <a:pPr algn="l"/>
            <a:r>
              <a:rPr lang="en-US" sz="5200" kern="1200" err="1">
                <a:latin typeface="+mj-lt"/>
                <a:ea typeface="+mj-ea"/>
                <a:cs typeface="+mj-cs"/>
              </a:rPr>
              <a:t>Brindishe</a:t>
            </a:r>
            <a:r>
              <a:rPr lang="en-US" sz="5200" kern="1200">
                <a:latin typeface="+mj-lt"/>
                <a:ea typeface="+mj-ea"/>
                <a:cs typeface="+mj-cs"/>
              </a:rPr>
              <a:t> Federation Priorities 26/27</a:t>
            </a:r>
            <a:endParaRPr lang="en-US" sz="5200" kern="1200">
              <a:latin typeface="+mj-lt"/>
              <a:ea typeface="Calibri Light"/>
              <a:cs typeface="Calibri Light"/>
            </a:endParaRPr>
          </a:p>
        </p:txBody>
      </p:sp>
      <p:pic>
        <p:nvPicPr>
          <p:cNvPr id="6" name="Picture 5">
            <a:extLst>
              <a:ext uri="{FF2B5EF4-FFF2-40B4-BE49-F238E27FC236}">
                <a16:creationId xmlns:a16="http://schemas.microsoft.com/office/drawing/2014/main" id="{93E3F10B-0D12-2BD5-8820-8D67FD5BF664}"/>
              </a:ext>
            </a:extLst>
          </p:cNvPr>
          <p:cNvPicPr>
            <a:picLocks noChangeAspect="1"/>
          </p:cNvPicPr>
          <p:nvPr/>
        </p:nvPicPr>
        <p:blipFill>
          <a:blip r:embed="rId2"/>
          <a:stretch>
            <a:fillRect/>
          </a:stretch>
        </p:blipFill>
        <p:spPr>
          <a:xfrm>
            <a:off x="-1" y="6516023"/>
            <a:ext cx="12192001" cy="333072"/>
          </a:xfrm>
          <a:prstGeom prst="rect">
            <a:avLst/>
          </a:prstGeom>
        </p:spPr>
      </p:pic>
      <p:pic>
        <p:nvPicPr>
          <p:cNvPr id="2" name="Picture 1">
            <a:extLst>
              <a:ext uri="{FF2B5EF4-FFF2-40B4-BE49-F238E27FC236}">
                <a16:creationId xmlns:a16="http://schemas.microsoft.com/office/drawing/2014/main" id="{8D9CCA64-CBFB-62EE-0C16-8CDAEAE10AF5}"/>
              </a:ext>
            </a:extLst>
          </p:cNvPr>
          <p:cNvPicPr>
            <a:picLocks noChangeAspect="1"/>
          </p:cNvPicPr>
          <p:nvPr/>
        </p:nvPicPr>
        <p:blipFill>
          <a:blip r:embed="rId3"/>
          <a:stretch>
            <a:fillRect/>
          </a:stretch>
        </p:blipFill>
        <p:spPr>
          <a:xfrm>
            <a:off x="3122148" y="265043"/>
            <a:ext cx="4241487" cy="602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59F8FAB-1974-84B0-3094-C1FE89E99C69}"/>
              </a:ext>
            </a:extLst>
          </p:cNvPr>
          <p:cNvPicPr>
            <a:picLocks noChangeAspect="1"/>
          </p:cNvPicPr>
          <p:nvPr/>
        </p:nvPicPr>
        <p:blipFill>
          <a:blip r:embed="rId4"/>
          <a:stretch>
            <a:fillRect/>
          </a:stretch>
        </p:blipFill>
        <p:spPr>
          <a:xfrm>
            <a:off x="7638837" y="256760"/>
            <a:ext cx="4294132" cy="6029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98508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p:cNvSpPr txBox="1"/>
          <p:nvPr/>
        </p:nvSpPr>
        <p:spPr>
          <a:xfrm>
            <a:off x="254300" y="888680"/>
            <a:ext cx="4950744" cy="1477328"/>
          </a:xfrm>
          <a:prstGeom prst="rect">
            <a:avLst/>
          </a:prstGeom>
          <a:noFill/>
          <a:ln w="38100">
            <a:solidFill>
              <a:srgbClr val="FF33CC"/>
            </a:solidFill>
          </a:ln>
        </p:spPr>
        <p:txBody>
          <a:bodyPr wrap="square" rtlCol="0">
            <a:spAutoFit/>
          </a:bodyPr>
          <a:lstStyle/>
          <a:p>
            <a:r>
              <a:rPr lang="en-GB" b="1">
                <a:latin typeface="D-DIN" panose="020B0504030202030204" pitchFamily="34" charset="0"/>
              </a:rPr>
              <a:t>At Brindishe Schools we believe that good attendance and punctuality are essential. </a:t>
            </a:r>
            <a:r>
              <a:rPr lang="en-GB">
                <a:latin typeface="D-DIN" panose="020B0504030202030204" pitchFamily="34" charset="0"/>
              </a:rPr>
              <a:t>Research shows that children who attend school regularly do better at school and make better progress. </a:t>
            </a:r>
          </a:p>
        </p:txBody>
      </p:sp>
      <p:sp>
        <p:nvSpPr>
          <p:cNvPr id="11" name="TextBox 10"/>
          <p:cNvSpPr txBox="1"/>
          <p:nvPr/>
        </p:nvSpPr>
        <p:spPr>
          <a:xfrm>
            <a:off x="5347268" y="888680"/>
            <a:ext cx="6545085" cy="1508105"/>
          </a:xfrm>
          <a:prstGeom prst="rect">
            <a:avLst/>
          </a:prstGeom>
          <a:noFill/>
          <a:ln w="38100">
            <a:solidFill>
              <a:schemeClr val="accent4"/>
            </a:solidFill>
          </a:ln>
        </p:spPr>
        <p:txBody>
          <a:bodyPr wrap="square" rtlCol="0">
            <a:spAutoFit/>
          </a:bodyPr>
          <a:lstStyle/>
          <a:p>
            <a:r>
              <a:rPr lang="en-GB" sz="2000" b="1" dirty="0">
                <a:effectLst>
                  <a:outerShdw blurRad="38100" dist="38100" dir="2700000" algn="tl">
                    <a:srgbClr val="000000">
                      <a:alpha val="43137"/>
                    </a:srgbClr>
                  </a:outerShdw>
                </a:effectLst>
                <a:latin typeface="D-DIN" panose="020B0504030202030204" pitchFamily="34" charset="0"/>
              </a:rPr>
              <a:t>Brindishe Lee</a:t>
            </a:r>
            <a:endParaRPr lang="en-GB" b="1" dirty="0">
              <a:latin typeface="D-DIN" panose="020B0504030202030204" pitchFamily="34" charset="0"/>
            </a:endParaRPr>
          </a:p>
          <a:p>
            <a:r>
              <a:rPr lang="en-GB" b="1" dirty="0">
                <a:latin typeface="D-DIN" panose="020B0504030202030204" pitchFamily="34" charset="0"/>
              </a:rPr>
              <a:t>Start Time - </a:t>
            </a:r>
            <a:r>
              <a:rPr lang="en-GB" dirty="0">
                <a:latin typeface="D-DIN" panose="020B0504030202030204" pitchFamily="34" charset="0"/>
              </a:rPr>
              <a:t>Gates Open 8.50am/Gates Close 9.00am</a:t>
            </a:r>
          </a:p>
          <a:p>
            <a:r>
              <a:rPr lang="en-GB" dirty="0">
                <a:latin typeface="D-DIN" panose="020B0504030202030204" pitchFamily="34" charset="0"/>
              </a:rPr>
              <a:t>Children are expected to be in school by 9am. Children arriving after 9am will be marked at ‘late’</a:t>
            </a:r>
          </a:p>
          <a:p>
            <a:r>
              <a:rPr lang="en-GB" b="1" dirty="0">
                <a:latin typeface="D-DIN" panose="020B0504030202030204" pitchFamily="34" charset="0"/>
              </a:rPr>
              <a:t>Finish Time - </a:t>
            </a:r>
            <a:r>
              <a:rPr lang="en-GB" dirty="0">
                <a:latin typeface="D-DIN" panose="020B0504030202030204" pitchFamily="34" charset="0"/>
              </a:rPr>
              <a:t>School Ends 3.30pm.</a:t>
            </a:r>
          </a:p>
        </p:txBody>
      </p:sp>
      <p:pic>
        <p:nvPicPr>
          <p:cNvPr id="2" name="Picture 1">
            <a:extLst>
              <a:ext uri="{FF2B5EF4-FFF2-40B4-BE49-F238E27FC236}">
                <a16:creationId xmlns:a16="http://schemas.microsoft.com/office/drawing/2014/main" id="{B26EBC87-64A2-7CF7-2D87-F85BEB9E0DAB}"/>
              </a:ext>
            </a:extLst>
          </p:cNvPr>
          <p:cNvPicPr>
            <a:picLocks noChangeAspect="1"/>
          </p:cNvPicPr>
          <p:nvPr/>
        </p:nvPicPr>
        <p:blipFill>
          <a:blip r:embed="rId3"/>
          <a:stretch>
            <a:fillRect/>
          </a:stretch>
        </p:blipFill>
        <p:spPr>
          <a:xfrm>
            <a:off x="7019614" y="2840950"/>
            <a:ext cx="4950744" cy="2420322"/>
          </a:xfrm>
          <a:prstGeom prst="rect">
            <a:avLst/>
          </a:prstGeom>
        </p:spPr>
      </p:pic>
      <p:pic>
        <p:nvPicPr>
          <p:cNvPr id="3" name="Picture 2">
            <a:extLst>
              <a:ext uri="{FF2B5EF4-FFF2-40B4-BE49-F238E27FC236}">
                <a16:creationId xmlns:a16="http://schemas.microsoft.com/office/drawing/2014/main" id="{00998601-71CE-80C9-8950-B6315FEDBE6C}"/>
              </a:ext>
            </a:extLst>
          </p:cNvPr>
          <p:cNvPicPr>
            <a:picLocks noChangeAspect="1"/>
          </p:cNvPicPr>
          <p:nvPr/>
        </p:nvPicPr>
        <p:blipFill>
          <a:blip r:embed="rId4"/>
          <a:stretch>
            <a:fillRect/>
          </a:stretch>
        </p:blipFill>
        <p:spPr>
          <a:xfrm>
            <a:off x="221642" y="3934230"/>
            <a:ext cx="6382581" cy="1871634"/>
          </a:xfrm>
          <a:prstGeom prst="rect">
            <a:avLst/>
          </a:prstGeom>
        </p:spPr>
      </p:pic>
      <p:pic>
        <p:nvPicPr>
          <p:cNvPr id="4" name="Picture 3">
            <a:extLst>
              <a:ext uri="{FF2B5EF4-FFF2-40B4-BE49-F238E27FC236}">
                <a16:creationId xmlns:a16="http://schemas.microsoft.com/office/drawing/2014/main" id="{AB4D0249-7E13-4590-F83E-13370EA25BD9}"/>
              </a:ext>
            </a:extLst>
          </p:cNvPr>
          <p:cNvPicPr>
            <a:picLocks noChangeAspect="1"/>
          </p:cNvPicPr>
          <p:nvPr/>
        </p:nvPicPr>
        <p:blipFill>
          <a:blip r:embed="rId5"/>
          <a:stretch>
            <a:fillRect/>
          </a:stretch>
        </p:blipFill>
        <p:spPr>
          <a:xfrm>
            <a:off x="221642" y="2512768"/>
            <a:ext cx="6669602" cy="1322947"/>
          </a:xfrm>
          <a:prstGeom prst="rect">
            <a:avLst/>
          </a:prstGeom>
        </p:spPr>
      </p:pic>
    </p:spTree>
    <p:extLst>
      <p:ext uri="{BB962C8B-B14F-4D97-AF65-F5344CB8AC3E}">
        <p14:creationId xmlns:p14="http://schemas.microsoft.com/office/powerpoint/2010/main" val="16609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F01-15E8-EB8C-C1A9-AB8F2C73DD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243560-C002-3DD9-F7D4-EED97A0FB8C6}"/>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7F8057A8-A7BB-B053-4C2B-43E8A4AAB9CF}"/>
              </a:ext>
            </a:extLst>
          </p:cNvPr>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a:extLst>
              <a:ext uri="{FF2B5EF4-FFF2-40B4-BE49-F238E27FC236}">
                <a16:creationId xmlns:a16="http://schemas.microsoft.com/office/drawing/2014/main" id="{1DF96E08-C1C0-1331-9EBE-BBC4296F96D6}"/>
              </a:ext>
            </a:extLst>
          </p:cNvPr>
          <p:cNvSpPr txBox="1"/>
          <p:nvPr/>
        </p:nvSpPr>
        <p:spPr>
          <a:xfrm>
            <a:off x="254302" y="1011791"/>
            <a:ext cx="4950744" cy="1754326"/>
          </a:xfrm>
          <a:prstGeom prst="rect">
            <a:avLst/>
          </a:prstGeom>
          <a:noFill/>
          <a:ln w="38100">
            <a:solidFill>
              <a:srgbClr val="FF33CC"/>
            </a:solidFill>
          </a:ln>
        </p:spPr>
        <p:txBody>
          <a:bodyPr wrap="square" rtlCol="0">
            <a:spAutoFit/>
          </a:bodyPr>
          <a:lstStyle/>
          <a:p>
            <a:r>
              <a:rPr lang="en-GB" b="1">
                <a:latin typeface="D-DIN" panose="020B0504030202030204" pitchFamily="34" charset="0"/>
              </a:rPr>
              <a:t>Planned Absences</a:t>
            </a:r>
          </a:p>
          <a:p>
            <a:endParaRPr lang="en-GB" b="1">
              <a:latin typeface="D-DIN" panose="020B0504030202030204" pitchFamily="34" charset="0"/>
            </a:endParaRPr>
          </a:p>
          <a:p>
            <a:r>
              <a:rPr lang="en-GB">
                <a:latin typeface="D-DIN" panose="020B0504030202030204" pitchFamily="34" charset="0"/>
              </a:rPr>
              <a:t>Please ensure that you inform the office of any planned absences in advance, either by email or telephone e.g. Eid, Secondary School visits/tests. </a:t>
            </a:r>
          </a:p>
          <a:p>
            <a:endParaRPr lang="en-GB">
              <a:latin typeface="D-DIN" panose="020B0504030202030204" pitchFamily="34" charset="0"/>
            </a:endParaRPr>
          </a:p>
        </p:txBody>
      </p:sp>
      <p:sp>
        <p:nvSpPr>
          <p:cNvPr id="2" name="TextBox 1">
            <a:extLst>
              <a:ext uri="{FF2B5EF4-FFF2-40B4-BE49-F238E27FC236}">
                <a16:creationId xmlns:a16="http://schemas.microsoft.com/office/drawing/2014/main" id="{C919BFFF-25C9-448B-9E3E-C5D050EA0258}"/>
              </a:ext>
            </a:extLst>
          </p:cNvPr>
          <p:cNvSpPr txBox="1"/>
          <p:nvPr/>
        </p:nvSpPr>
        <p:spPr>
          <a:xfrm>
            <a:off x="3478888" y="3073678"/>
            <a:ext cx="5951716" cy="1200329"/>
          </a:xfrm>
          <a:prstGeom prst="rect">
            <a:avLst/>
          </a:prstGeom>
          <a:noFill/>
          <a:ln w="38100">
            <a:solidFill>
              <a:schemeClr val="accent5"/>
            </a:solidFill>
          </a:ln>
        </p:spPr>
        <p:txBody>
          <a:bodyPr wrap="square" rtlCol="0">
            <a:spAutoFit/>
          </a:bodyPr>
          <a:lstStyle/>
          <a:p>
            <a:r>
              <a:rPr lang="en-GB" b="1">
                <a:latin typeface="D-DIN" panose="020B0504030202030204" pitchFamily="34" charset="0"/>
              </a:rPr>
              <a:t>Last Minute Collection Arrangements</a:t>
            </a:r>
          </a:p>
          <a:p>
            <a:endParaRPr lang="en-GB">
              <a:latin typeface="D-DIN" panose="020B0504030202030204" pitchFamily="34" charset="0"/>
            </a:endParaRPr>
          </a:p>
          <a:p>
            <a:r>
              <a:rPr lang="en-GB">
                <a:latin typeface="D-DIN" panose="020B0504030202030204" pitchFamily="34" charset="0"/>
              </a:rPr>
              <a:t>Please telephone the school office before 2pm if collection arrangements for your child have changed for that day. </a:t>
            </a:r>
          </a:p>
        </p:txBody>
      </p:sp>
      <p:sp>
        <p:nvSpPr>
          <p:cNvPr id="3" name="TextBox 2">
            <a:extLst>
              <a:ext uri="{FF2B5EF4-FFF2-40B4-BE49-F238E27FC236}">
                <a16:creationId xmlns:a16="http://schemas.microsoft.com/office/drawing/2014/main" id="{721B779F-6965-0899-8053-C84A86BD3207}"/>
              </a:ext>
            </a:extLst>
          </p:cNvPr>
          <p:cNvSpPr txBox="1"/>
          <p:nvPr/>
        </p:nvSpPr>
        <p:spPr>
          <a:xfrm>
            <a:off x="5659542" y="4585888"/>
            <a:ext cx="6086982" cy="1754326"/>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Pick-Up Passwords</a:t>
            </a:r>
          </a:p>
          <a:p>
            <a:endParaRPr lang="en-GB">
              <a:latin typeface="D-DIN" panose="020B0504030202030204" pitchFamily="34" charset="0"/>
            </a:endParaRPr>
          </a:p>
          <a:p>
            <a:r>
              <a:rPr lang="en-GB">
                <a:latin typeface="D-DIN" panose="020B0504030202030204" pitchFamily="34" charset="0"/>
              </a:rPr>
              <a:t>If another adult is collecting your child, they will be required to provide a ‘pick-up’ password before they can take your child home. Please ensure you pass this onto the school office when you inform them of alternative collection arrangements. </a:t>
            </a:r>
          </a:p>
        </p:txBody>
      </p:sp>
    </p:spTree>
    <p:extLst>
      <p:ext uri="{BB962C8B-B14F-4D97-AF65-F5344CB8AC3E}">
        <p14:creationId xmlns:p14="http://schemas.microsoft.com/office/powerpoint/2010/main" val="234901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Communication Channels</a:t>
            </a:r>
          </a:p>
        </p:txBody>
      </p:sp>
      <p:sp>
        <p:nvSpPr>
          <p:cNvPr id="8" name="TextBox 7"/>
          <p:cNvSpPr txBox="1"/>
          <p:nvPr/>
        </p:nvSpPr>
        <p:spPr>
          <a:xfrm>
            <a:off x="254302" y="1011791"/>
            <a:ext cx="11768164" cy="923330"/>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Absent Reporting</a:t>
            </a:r>
          </a:p>
          <a:p>
            <a:r>
              <a:rPr lang="en-GB" dirty="0">
                <a:latin typeface="D-DIN" panose="020B0504030202030204" pitchFamily="34" charset="0"/>
              </a:rPr>
              <a:t>To report your child absent please call or email before 8.30am. Please call the school on </a:t>
            </a:r>
            <a:r>
              <a:rPr lang="en-GB" b="1" u="sng" dirty="0">
                <a:latin typeface="D-DIN" panose="020B0504030202030204" pitchFamily="34" charset="0"/>
              </a:rPr>
              <a:t>each day</a:t>
            </a:r>
            <a:r>
              <a:rPr lang="en-GB" dirty="0">
                <a:latin typeface="D-DIN" panose="020B0504030202030204" pitchFamily="34" charset="0"/>
              </a:rPr>
              <a:t> of your child’s absence.</a:t>
            </a:r>
          </a:p>
          <a:p>
            <a:r>
              <a:rPr lang="en-GB" b="1" dirty="0">
                <a:latin typeface="D-DIN" panose="020B0504030202030204" pitchFamily="34" charset="0"/>
              </a:rPr>
              <a:t>Brindishe Lee </a:t>
            </a:r>
            <a:r>
              <a:rPr lang="en-GB" dirty="0">
                <a:latin typeface="D-DIN" panose="020B0504030202030204" pitchFamily="34" charset="0"/>
              </a:rPr>
              <a:t> - 0208 318 4626- info-BL@brindisheschools.org</a:t>
            </a:r>
          </a:p>
        </p:txBody>
      </p:sp>
      <p:sp>
        <p:nvSpPr>
          <p:cNvPr id="3" name="TextBox 2"/>
          <p:cNvSpPr txBox="1"/>
          <p:nvPr/>
        </p:nvSpPr>
        <p:spPr>
          <a:xfrm>
            <a:off x="254300" y="2025973"/>
            <a:ext cx="11768166" cy="923330"/>
          </a:xfrm>
          <a:prstGeom prst="rect">
            <a:avLst/>
          </a:prstGeom>
          <a:noFill/>
          <a:ln w="38100">
            <a:solidFill>
              <a:schemeClr val="accent4"/>
            </a:solidFill>
          </a:ln>
        </p:spPr>
        <p:txBody>
          <a:bodyPr wrap="square" rtlCol="0">
            <a:spAutoFit/>
          </a:bodyPr>
          <a:lstStyle/>
          <a:p>
            <a:r>
              <a:rPr lang="en-GB" b="1" dirty="0">
                <a:latin typeface="D-DIN" panose="020B0504030202030204" pitchFamily="34" charset="0"/>
              </a:rPr>
              <a:t>Message for Class Teacher or a member of the Senior Leadership Team</a:t>
            </a:r>
          </a:p>
          <a:p>
            <a:r>
              <a:rPr lang="en-GB" dirty="0">
                <a:latin typeface="D-DIN" panose="020B0504030202030204" pitchFamily="34" charset="0"/>
              </a:rPr>
              <a:t>Email </a:t>
            </a:r>
            <a:r>
              <a:rPr lang="en-GB" dirty="0">
                <a:latin typeface="D-DIN" panose="020B0504030202030204" pitchFamily="34" charset="0"/>
                <a:hlinkClick r:id="rId3"/>
              </a:rPr>
              <a:t>info-BL@brindisheschools.org</a:t>
            </a:r>
            <a:r>
              <a:rPr lang="en-GB" dirty="0">
                <a:latin typeface="D-DIN" panose="020B0504030202030204" pitchFamily="34" charset="0"/>
              </a:rPr>
              <a:t> – please mark ‘For Attention Of …’ followed by the name of the member of staff e.g. FAO Mrs Bannister. </a:t>
            </a:r>
          </a:p>
        </p:txBody>
      </p:sp>
      <p:sp>
        <p:nvSpPr>
          <p:cNvPr id="4" name="TextBox 3"/>
          <p:cNvSpPr txBox="1"/>
          <p:nvPr/>
        </p:nvSpPr>
        <p:spPr>
          <a:xfrm>
            <a:off x="254300" y="3023060"/>
            <a:ext cx="11768166" cy="646331"/>
          </a:xfrm>
          <a:prstGeom prst="rect">
            <a:avLst/>
          </a:prstGeom>
          <a:noFill/>
          <a:ln w="38100">
            <a:solidFill>
              <a:schemeClr val="accent5"/>
            </a:solidFill>
          </a:ln>
        </p:spPr>
        <p:txBody>
          <a:bodyPr wrap="square" rtlCol="0">
            <a:spAutoFit/>
          </a:bodyPr>
          <a:lstStyle/>
          <a:p>
            <a:r>
              <a:rPr lang="en-GB" b="1" dirty="0">
                <a:latin typeface="D-DIN" panose="020B0504030202030204" pitchFamily="34" charset="0"/>
              </a:rPr>
              <a:t>Extended Services –Sportacus </a:t>
            </a:r>
          </a:p>
          <a:p>
            <a:r>
              <a:rPr lang="en-GB" b="1" dirty="0">
                <a:latin typeface="D-DIN" panose="020B0504030202030204" pitchFamily="34" charset="0"/>
              </a:rPr>
              <a:t>Sportacus can be contacted at </a:t>
            </a:r>
            <a:r>
              <a:rPr lang="en-GB" b="1" dirty="0">
                <a:latin typeface="D-DIN" panose="020B0504030202030204" pitchFamily="34" charset="0"/>
                <a:hlinkClick r:id="rId4"/>
              </a:rPr>
              <a:t>Info@Sportacus.co.uk</a:t>
            </a:r>
            <a:r>
              <a:rPr lang="en-GB" b="1" dirty="0">
                <a:latin typeface="D-DIN" panose="020B0504030202030204" pitchFamily="34" charset="0"/>
              </a:rPr>
              <a:t> Telephone on:</a:t>
            </a:r>
            <a:r>
              <a:rPr lang="en-GB" dirty="0">
                <a:latin typeface="D-DIN" panose="020B0504030202030204" pitchFamily="34" charset="0"/>
              </a:rPr>
              <a:t> 0789 793 2884</a:t>
            </a:r>
          </a:p>
        </p:txBody>
      </p:sp>
      <p:sp>
        <p:nvSpPr>
          <p:cNvPr id="7" name="TextBox 6"/>
          <p:cNvSpPr txBox="1"/>
          <p:nvPr/>
        </p:nvSpPr>
        <p:spPr>
          <a:xfrm>
            <a:off x="254300" y="4030877"/>
            <a:ext cx="11768166" cy="1200329"/>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General Enquiries</a:t>
            </a:r>
          </a:p>
          <a:p>
            <a:r>
              <a:rPr lang="en-GB" dirty="0">
                <a:latin typeface="D-DIN" panose="020B0504030202030204" pitchFamily="34" charset="0"/>
                <a:hlinkClick r:id="rId5"/>
              </a:rPr>
              <a:t>0208 318 4626–</a:t>
            </a:r>
            <a:r>
              <a:rPr lang="en-GB" dirty="0">
                <a:latin typeface="D-DIN" panose="020B0504030202030204" pitchFamily="34" charset="0"/>
              </a:rPr>
              <a:t> info-BL@brindisheschools.org</a:t>
            </a:r>
          </a:p>
          <a:p>
            <a:r>
              <a:rPr lang="en-GB" dirty="0">
                <a:latin typeface="D-DIN" panose="020B0504030202030204" pitchFamily="34" charset="0"/>
              </a:rPr>
              <a:t>Our preferred method of communication is via email if you cannot find the answer on the school website. Emails will be responded to within 48 hours so if it is an emergency, please call the school directly. </a:t>
            </a:r>
          </a:p>
        </p:txBody>
      </p:sp>
      <p:sp>
        <p:nvSpPr>
          <p:cNvPr id="10" name="TextBox 9"/>
          <p:cNvSpPr txBox="1"/>
          <p:nvPr/>
        </p:nvSpPr>
        <p:spPr>
          <a:xfrm>
            <a:off x="254300" y="5319759"/>
            <a:ext cx="11768166" cy="923330"/>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Nourish and School Meals</a:t>
            </a:r>
          </a:p>
          <a:p>
            <a:r>
              <a:rPr lang="en-GB">
                <a:latin typeface="D-DIN" panose="020B0504030202030204" pitchFamily="34" charset="0"/>
              </a:rPr>
              <a:t>Clare Doran - </a:t>
            </a:r>
            <a:r>
              <a:rPr lang="en-GB">
                <a:latin typeface="D-DIN" panose="020B0504030202030204" pitchFamily="34" charset="0"/>
                <a:hlinkClick r:id="rId6"/>
              </a:rPr>
              <a:t>schoolmeals@brindisheschools.org</a:t>
            </a:r>
            <a:endParaRPr lang="en-GB">
              <a:latin typeface="D-DIN" panose="020B0504030202030204" pitchFamily="34" charset="0"/>
            </a:endParaRPr>
          </a:p>
          <a:p>
            <a:r>
              <a:rPr lang="en-GB">
                <a:latin typeface="D-DIN" panose="020B0504030202030204" pitchFamily="34" charset="0"/>
              </a:rPr>
              <a:t>M: 07943 041790</a:t>
            </a:r>
          </a:p>
        </p:txBody>
      </p:sp>
    </p:spTree>
    <p:extLst>
      <p:ext uri="{BB962C8B-B14F-4D97-AF65-F5344CB8AC3E}">
        <p14:creationId xmlns:p14="http://schemas.microsoft.com/office/powerpoint/2010/main" val="385742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7"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Arbor</a:t>
            </a:r>
          </a:p>
        </p:txBody>
      </p:sp>
      <p:pic>
        <p:nvPicPr>
          <p:cNvPr id="7" name="Picture 6">
            <a:extLst>
              <a:ext uri="{FF2B5EF4-FFF2-40B4-BE49-F238E27FC236}">
                <a16:creationId xmlns:a16="http://schemas.microsoft.com/office/drawing/2014/main" id="{AD29287C-C240-DEB5-D177-99957D16F738}"/>
              </a:ext>
            </a:extLst>
          </p:cNvPr>
          <p:cNvPicPr>
            <a:picLocks noChangeAspect="1"/>
          </p:cNvPicPr>
          <p:nvPr/>
        </p:nvPicPr>
        <p:blipFill>
          <a:blip r:embed="rId3"/>
          <a:stretch>
            <a:fillRect/>
          </a:stretch>
        </p:blipFill>
        <p:spPr>
          <a:xfrm>
            <a:off x="9215706" y="292684"/>
            <a:ext cx="2657846" cy="1381318"/>
          </a:xfrm>
          <a:prstGeom prst="rect">
            <a:avLst/>
          </a:prstGeom>
        </p:spPr>
      </p:pic>
      <p:pic>
        <p:nvPicPr>
          <p:cNvPr id="10" name="Picture 9">
            <a:extLst>
              <a:ext uri="{FF2B5EF4-FFF2-40B4-BE49-F238E27FC236}">
                <a16:creationId xmlns:a16="http://schemas.microsoft.com/office/drawing/2014/main" id="{0CC77E95-5FE4-532B-1CA5-E6D57D0D35F8}"/>
              </a:ext>
            </a:extLst>
          </p:cNvPr>
          <p:cNvPicPr>
            <a:picLocks noChangeAspect="1"/>
          </p:cNvPicPr>
          <p:nvPr/>
        </p:nvPicPr>
        <p:blipFill>
          <a:blip r:embed="rId4"/>
          <a:stretch>
            <a:fillRect/>
          </a:stretch>
        </p:blipFill>
        <p:spPr>
          <a:xfrm>
            <a:off x="4665060" y="2025562"/>
            <a:ext cx="7272640" cy="4138901"/>
          </a:xfrm>
          <a:prstGeom prst="rect">
            <a:avLst/>
          </a:prstGeom>
        </p:spPr>
      </p:pic>
      <p:sp>
        <p:nvSpPr>
          <p:cNvPr id="12" name="TextBox 11">
            <a:extLst>
              <a:ext uri="{FF2B5EF4-FFF2-40B4-BE49-F238E27FC236}">
                <a16:creationId xmlns:a16="http://schemas.microsoft.com/office/drawing/2014/main" id="{DCBBACC2-77EF-5108-B409-F5675EA0404D}"/>
              </a:ext>
            </a:extLst>
          </p:cNvPr>
          <p:cNvSpPr txBox="1"/>
          <p:nvPr/>
        </p:nvSpPr>
        <p:spPr>
          <a:xfrm>
            <a:off x="254300" y="983343"/>
            <a:ext cx="4455886" cy="4708981"/>
          </a:xfrm>
          <a:prstGeom prst="rect">
            <a:avLst/>
          </a:prstGeom>
          <a:noFill/>
        </p:spPr>
        <p:txBody>
          <a:bodyPr wrap="square" rtlCol="0">
            <a:spAutoFit/>
          </a:bodyPr>
          <a:lstStyle/>
          <a:p>
            <a:r>
              <a:rPr lang="en-US" sz="2000">
                <a:latin typeface="D-DIN" panose="020B0504030202030204" pitchFamily="34" charset="0"/>
              </a:rPr>
              <a:t>What can you do on the Arbor App?</a:t>
            </a:r>
          </a:p>
          <a:p>
            <a:pPr marL="342900" indent="-342900">
              <a:buFont typeface="Arial" panose="020B0604020202020204" pitchFamily="34" charset="0"/>
              <a:buChar char="•"/>
            </a:pPr>
            <a:r>
              <a:rPr lang="en-US" sz="2000">
                <a:latin typeface="D-DIN" panose="020B0504030202030204" pitchFamily="34" charset="0"/>
              </a:rPr>
              <a:t>Add and amend information</a:t>
            </a:r>
          </a:p>
          <a:p>
            <a:pPr marL="342900" indent="-342900">
              <a:buFont typeface="Arial" panose="020B0604020202020204" pitchFamily="34" charset="0"/>
              <a:buChar char="•"/>
            </a:pPr>
            <a:r>
              <a:rPr lang="en-US" sz="2000">
                <a:latin typeface="D-DIN" panose="020B0504030202030204" pitchFamily="34" charset="0"/>
              </a:rPr>
              <a:t>See school notices</a:t>
            </a:r>
          </a:p>
          <a:p>
            <a:pPr marL="342900" indent="-342900">
              <a:buFont typeface="Arial" panose="020B0604020202020204" pitchFamily="34" charset="0"/>
              <a:buChar char="•"/>
            </a:pPr>
            <a:r>
              <a:rPr lang="en-US" sz="2000">
                <a:latin typeface="D-DIN" panose="020B0504030202030204" pitchFamily="34" charset="0"/>
              </a:rPr>
              <a:t>Update child’s information</a:t>
            </a:r>
          </a:p>
          <a:p>
            <a:pPr marL="342900" indent="-342900">
              <a:buFont typeface="Arial" panose="020B0604020202020204" pitchFamily="34" charset="0"/>
              <a:buChar char="•"/>
            </a:pPr>
            <a:r>
              <a:rPr lang="en-US" sz="2000">
                <a:latin typeface="D-DIN" panose="020B0504030202030204" pitchFamily="34" charset="0"/>
              </a:rPr>
              <a:t>Update your information</a:t>
            </a:r>
          </a:p>
          <a:p>
            <a:pPr marL="342900" indent="-342900">
              <a:buFont typeface="Arial" panose="020B0604020202020204" pitchFamily="34" charset="0"/>
              <a:buChar char="•"/>
            </a:pPr>
            <a:r>
              <a:rPr lang="en-US" sz="2000">
                <a:latin typeface="D-DIN" panose="020B0504030202030204" pitchFamily="34" charset="0"/>
              </a:rPr>
              <a:t>See your child’s lessons</a:t>
            </a:r>
          </a:p>
          <a:p>
            <a:pPr marL="342900" indent="-342900">
              <a:buFont typeface="Arial" panose="020B0604020202020204" pitchFamily="34" charset="0"/>
              <a:buChar char="•"/>
            </a:pPr>
            <a:r>
              <a:rPr lang="en-US" sz="2000">
                <a:latin typeface="D-DIN" panose="020B0504030202030204" pitchFamily="34" charset="0"/>
              </a:rPr>
              <a:t>See your child’s attendance</a:t>
            </a:r>
          </a:p>
          <a:p>
            <a:pPr marL="342900" indent="-342900">
              <a:buFont typeface="Arial" panose="020B0604020202020204" pitchFamily="34" charset="0"/>
              <a:buChar char="•"/>
            </a:pPr>
            <a:r>
              <a:rPr lang="en-US" sz="2000">
                <a:latin typeface="D-DIN" panose="020B0504030202030204" pitchFamily="34" charset="0"/>
              </a:rPr>
              <a:t>Retrieve an attendance summary for week, term and/or the year</a:t>
            </a:r>
          </a:p>
          <a:p>
            <a:pPr marL="342900" indent="-342900">
              <a:buFont typeface="Arial" panose="020B0604020202020204" pitchFamily="34" charset="0"/>
              <a:buChar char="•"/>
            </a:pPr>
            <a:r>
              <a:rPr lang="en-US" sz="2000">
                <a:latin typeface="D-DIN" panose="020B0504030202030204" pitchFamily="34" charset="0"/>
              </a:rPr>
              <a:t>Book a parent/carer consultation</a:t>
            </a:r>
          </a:p>
          <a:p>
            <a:pPr marL="342900" indent="-342900">
              <a:buFont typeface="Arial" panose="020B0604020202020204" pitchFamily="34" charset="0"/>
              <a:buChar char="•"/>
            </a:pPr>
            <a:r>
              <a:rPr lang="en-US" sz="2000">
                <a:latin typeface="D-DIN" panose="020B0504030202030204" pitchFamily="34" charset="0"/>
              </a:rPr>
              <a:t>Sign your child up for clubs, trip, visitors and music</a:t>
            </a:r>
          </a:p>
          <a:p>
            <a:pPr marL="342900" indent="-342900">
              <a:buFont typeface="Arial" panose="020B0604020202020204" pitchFamily="34" charset="0"/>
              <a:buChar char="•"/>
            </a:pPr>
            <a:r>
              <a:rPr lang="en-US" sz="2000">
                <a:latin typeface="D-DIN" panose="020B0504030202030204" pitchFamily="34" charset="0"/>
              </a:rPr>
              <a:t>Pay for trips and clubs (where needed)</a:t>
            </a:r>
          </a:p>
          <a:p>
            <a:pPr marL="342900" indent="-342900">
              <a:buFont typeface="Arial" panose="020B0604020202020204" pitchFamily="34" charset="0"/>
              <a:buChar char="•"/>
            </a:pPr>
            <a:r>
              <a:rPr lang="en-US" sz="2000">
                <a:latin typeface="D-DIN" panose="020B0504030202030204" pitchFamily="34" charset="0"/>
              </a:rPr>
              <a:t>See account balances </a:t>
            </a:r>
            <a:endParaRPr lang="en-GB" sz="2000">
              <a:latin typeface="D-DIN" panose="020B0504030202030204" pitchFamily="34" charset="0"/>
            </a:endParaRPr>
          </a:p>
        </p:txBody>
      </p:sp>
    </p:spTree>
    <p:extLst>
      <p:ext uri="{BB962C8B-B14F-4D97-AF65-F5344CB8AC3E}">
        <p14:creationId xmlns:p14="http://schemas.microsoft.com/office/powerpoint/2010/main" val="3442456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8202547" cy="769441"/>
          </a:xfrm>
          <a:prstGeom prst="rect">
            <a:avLst/>
          </a:prstGeom>
          <a:noFill/>
        </p:spPr>
        <p:txBody>
          <a:bodyPr wrap="square" rtlCol="0">
            <a:spAutoFit/>
          </a:bodyPr>
          <a:lstStyle/>
          <a:p>
            <a:r>
              <a:rPr lang="en-GB" sz="4400">
                <a:latin typeface="D-DIN" panose="020B0504030202030204" pitchFamily="34" charset="0"/>
              </a:rPr>
              <a:t>Nourish (school meals) and FSM</a:t>
            </a:r>
          </a:p>
        </p:txBody>
      </p:sp>
      <p:sp>
        <p:nvSpPr>
          <p:cNvPr id="3" name="TextBox 2"/>
          <p:cNvSpPr txBox="1"/>
          <p:nvPr/>
        </p:nvSpPr>
        <p:spPr>
          <a:xfrm>
            <a:off x="95248" y="1686742"/>
            <a:ext cx="11508454" cy="4801314"/>
          </a:xfrm>
          <a:prstGeom prst="rect">
            <a:avLst/>
          </a:prstGeom>
          <a:noFill/>
          <a:ln w="38100">
            <a:solidFill>
              <a:schemeClr val="accent4"/>
            </a:solidFill>
          </a:ln>
        </p:spPr>
        <p:txBody>
          <a:bodyPr wrap="square" rtlCol="0">
            <a:spAutoFit/>
          </a:bodyPr>
          <a:lstStyle/>
          <a:p>
            <a:r>
              <a:rPr lang="en-GB"/>
              <a:t>Nourish is a friendly family-led school caterer with bags of initiative and a love of good food. They believe every child needs a satisfying meal at lunchtime, fuelling them for the afternoon ahead. Nurturing the importance of a healthy and balanced diet, they provide a nutritious meal every day to nourish from within. </a:t>
            </a:r>
          </a:p>
          <a:p>
            <a:endParaRPr lang="en-GB" b="1">
              <a:latin typeface="D-DIN" panose="020B0504030202030204" pitchFamily="34" charset="0"/>
            </a:endParaRPr>
          </a:p>
          <a:p>
            <a:r>
              <a:rPr lang="en-GB" b="1">
                <a:latin typeface="D-DIN" panose="020B0504030202030204" pitchFamily="34" charset="0"/>
              </a:rPr>
              <a:t>Each day the children will have a choice of:</a:t>
            </a:r>
            <a:endParaRPr lang="en-GB">
              <a:latin typeface="D-DIN" panose="020B0504030202030204" pitchFamily="34" charset="0"/>
            </a:endParaRPr>
          </a:p>
          <a:p>
            <a:pPr marL="285750" indent="-285750">
              <a:buFont typeface="Arial" panose="020B0604020202020204" pitchFamily="34" charset="0"/>
              <a:buChar char="•"/>
            </a:pPr>
            <a:r>
              <a:rPr lang="en-GB">
                <a:latin typeface="D-DIN" panose="020B0504030202030204" pitchFamily="34" charset="0"/>
              </a:rPr>
              <a:t>Three main dishes</a:t>
            </a:r>
          </a:p>
          <a:p>
            <a:pPr marL="285750" indent="-285750">
              <a:buFont typeface="Arial" panose="020B0604020202020204" pitchFamily="34" charset="0"/>
              <a:buChar char="•"/>
            </a:pPr>
            <a:r>
              <a:rPr lang="en-GB">
                <a:latin typeface="D-DIN" panose="020B0504030202030204" pitchFamily="34" charset="0"/>
              </a:rPr>
              <a:t>A pudding OR a choice of either cheese/biscuits or yoghurt</a:t>
            </a:r>
          </a:p>
          <a:p>
            <a:pPr marL="285750" indent="-285750">
              <a:buFont typeface="Arial" panose="020B0604020202020204" pitchFamily="34" charset="0"/>
              <a:buChar char="•"/>
            </a:pPr>
            <a:r>
              <a:rPr lang="en-GB">
                <a:latin typeface="D-DIN" panose="020B0504030202030204" pitchFamily="34" charset="0"/>
              </a:rPr>
              <a:t>Freshly baked bread</a:t>
            </a:r>
          </a:p>
          <a:p>
            <a:pPr marL="285750" indent="-285750">
              <a:buFont typeface="Arial" panose="020B0604020202020204" pitchFamily="34" charset="0"/>
              <a:buChar char="•"/>
            </a:pPr>
            <a:r>
              <a:rPr lang="en-GB">
                <a:latin typeface="D-DIN" panose="020B0504030202030204" pitchFamily="34" charset="0"/>
              </a:rPr>
              <a:t>Fresh fruit</a:t>
            </a:r>
          </a:p>
          <a:p>
            <a:pPr marL="285750" indent="-285750">
              <a:buFont typeface="Arial" panose="020B0604020202020204" pitchFamily="34" charset="0"/>
              <a:buChar char="•"/>
            </a:pPr>
            <a:r>
              <a:rPr lang="en-GB">
                <a:latin typeface="D-DIN" panose="020B0504030202030204" pitchFamily="34" charset="0"/>
              </a:rPr>
              <a:t>Nine salad choices each day from the salad bar</a:t>
            </a:r>
          </a:p>
          <a:p>
            <a:pPr marL="285750" indent="-285750">
              <a:buFont typeface="Arial" panose="020B0604020202020204" pitchFamily="34" charset="0"/>
              <a:buChar char="•"/>
            </a:pPr>
            <a:r>
              <a:rPr lang="en-GB">
                <a:latin typeface="D-DIN" panose="020B0504030202030204" pitchFamily="34" charset="0"/>
              </a:rPr>
              <a:t>Milk and water</a:t>
            </a: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pPr marL="285750" indent="-285750">
              <a:buFont typeface="Arial" panose="020B0604020202020204" pitchFamily="34" charset="0"/>
              <a:buChar char="•"/>
            </a:pPr>
            <a:endParaRPr lang="en-GB">
              <a:latin typeface="D-DIN" panose="020B0504030202030204" pitchFamily="34" charset="0"/>
            </a:endParaRPr>
          </a:p>
          <a:p>
            <a:r>
              <a:rPr lang="en-GB">
                <a:latin typeface="D-DIN" panose="020B0504030202030204" pitchFamily="34" charset="0"/>
              </a:rPr>
              <a:t>Cost per day: Free under the current Mayor of London’s Scheme </a:t>
            </a:r>
          </a:p>
        </p:txBody>
      </p:sp>
      <p:sp>
        <p:nvSpPr>
          <p:cNvPr id="2" name="TextBox 1"/>
          <p:cNvSpPr txBox="1"/>
          <p:nvPr/>
        </p:nvSpPr>
        <p:spPr>
          <a:xfrm>
            <a:off x="471452" y="4973082"/>
            <a:ext cx="5026495" cy="646331"/>
          </a:xfrm>
          <a:prstGeom prst="rect">
            <a:avLst/>
          </a:prstGeom>
          <a:noFill/>
          <a:ln w="38100">
            <a:solidFill>
              <a:srgbClr val="FF33CC"/>
            </a:solidFill>
          </a:ln>
        </p:spPr>
        <p:txBody>
          <a:bodyPr wrap="square" rtlCol="0">
            <a:spAutoFit/>
          </a:bodyPr>
          <a:lstStyle/>
          <a:p>
            <a:r>
              <a:rPr lang="en-GB">
                <a:latin typeface="D-DIN" panose="020B0504030202030204" pitchFamily="34" charset="0"/>
              </a:rPr>
              <a:t>Autumn Term Menus can be found on the school website. </a:t>
            </a:r>
          </a:p>
        </p:txBody>
      </p:sp>
      <p:pic>
        <p:nvPicPr>
          <p:cNvPr id="8" name="Picture 7">
            <a:extLst>
              <a:ext uri="{FF2B5EF4-FFF2-40B4-BE49-F238E27FC236}">
                <a16:creationId xmlns:a16="http://schemas.microsoft.com/office/drawing/2014/main" id="{37F886D9-5C2D-1A31-1E65-2A7FD21C8946}"/>
              </a:ext>
            </a:extLst>
          </p:cNvPr>
          <p:cNvPicPr>
            <a:picLocks noChangeAspect="1"/>
          </p:cNvPicPr>
          <p:nvPr/>
        </p:nvPicPr>
        <p:blipFill>
          <a:blip r:embed="rId3"/>
          <a:stretch>
            <a:fillRect/>
          </a:stretch>
        </p:blipFill>
        <p:spPr>
          <a:xfrm>
            <a:off x="8157236" y="73847"/>
            <a:ext cx="3805277" cy="121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4BC25D-0D49-F730-4DA8-6FDD84BE04FB}"/>
              </a:ext>
            </a:extLst>
          </p:cNvPr>
          <p:cNvPicPr>
            <a:picLocks noChangeAspect="1"/>
          </p:cNvPicPr>
          <p:nvPr/>
        </p:nvPicPr>
        <p:blipFill>
          <a:blip r:embed="rId4"/>
          <a:stretch>
            <a:fillRect/>
          </a:stretch>
        </p:blipFill>
        <p:spPr>
          <a:xfrm>
            <a:off x="6754087" y="2644523"/>
            <a:ext cx="4368407" cy="3677336"/>
          </a:xfrm>
          <a:prstGeom prst="rect">
            <a:avLst/>
          </a:prstGeom>
        </p:spPr>
      </p:pic>
    </p:spTree>
    <p:extLst>
      <p:ext uri="{BB962C8B-B14F-4D97-AF65-F5344CB8AC3E}">
        <p14:creationId xmlns:p14="http://schemas.microsoft.com/office/powerpoint/2010/main" val="8533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11659953" cy="769441"/>
          </a:xfrm>
          <a:prstGeom prst="rect">
            <a:avLst/>
          </a:prstGeom>
          <a:noFill/>
        </p:spPr>
        <p:txBody>
          <a:bodyPr wrap="square" rtlCol="0">
            <a:spAutoFit/>
          </a:bodyPr>
          <a:lstStyle/>
          <a:p>
            <a:r>
              <a:rPr lang="en-GB" sz="4400">
                <a:latin typeface="D-DIN" panose="020B0504030202030204" pitchFamily="34" charset="0"/>
              </a:rPr>
              <a:t>Key Dates</a:t>
            </a:r>
          </a:p>
        </p:txBody>
      </p:sp>
      <p:sp>
        <p:nvSpPr>
          <p:cNvPr id="3" name="TextBox 2"/>
          <p:cNvSpPr txBox="1"/>
          <p:nvPr/>
        </p:nvSpPr>
        <p:spPr>
          <a:xfrm>
            <a:off x="330050" y="973917"/>
            <a:ext cx="4912871" cy="1754326"/>
          </a:xfrm>
          <a:prstGeom prst="rect">
            <a:avLst/>
          </a:prstGeom>
          <a:noFill/>
          <a:ln w="38100">
            <a:solidFill>
              <a:schemeClr val="accent5"/>
            </a:solidFill>
          </a:ln>
        </p:spPr>
        <p:txBody>
          <a:bodyPr wrap="square" rtlCol="0">
            <a:spAutoFit/>
          </a:bodyPr>
          <a:lstStyle/>
          <a:p>
            <a:r>
              <a:rPr lang="en-GB">
                <a:latin typeface="D-DIN" panose="020B0504030202030204" pitchFamily="34" charset="0"/>
              </a:rPr>
              <a:t>We will endeavour as much as practically reasonable, to provide you with dates well in advance. Please see our ‘Key Dates for Parents/Carers’ document on Weduc. Class teachers will give you at least 2 weeks' notice of a planned Educational Visit. </a:t>
            </a:r>
            <a:endParaRPr lang="en-GB"/>
          </a:p>
        </p:txBody>
      </p:sp>
      <p:sp>
        <p:nvSpPr>
          <p:cNvPr id="2" name="TextBox 1"/>
          <p:cNvSpPr txBox="1"/>
          <p:nvPr/>
        </p:nvSpPr>
        <p:spPr>
          <a:xfrm>
            <a:off x="5374580" y="612844"/>
            <a:ext cx="6563120" cy="5632311"/>
          </a:xfrm>
          <a:prstGeom prst="rect">
            <a:avLst/>
          </a:prstGeom>
          <a:noFill/>
          <a:ln w="38100">
            <a:solidFill>
              <a:schemeClr val="accent4"/>
            </a:solidFill>
          </a:ln>
        </p:spPr>
        <p:txBody>
          <a:bodyPr wrap="square" rtlCol="0">
            <a:spAutoFit/>
          </a:bodyPr>
          <a:lstStyle/>
          <a:p>
            <a:r>
              <a:rPr lang="en-GB" b="1"/>
              <a:t>Term Dates: 2026–2027</a:t>
            </a:r>
          </a:p>
          <a:p>
            <a:r>
              <a:rPr lang="en-GB" b="1"/>
              <a:t>Autumn Term  </a:t>
            </a:r>
          </a:p>
          <a:p>
            <a:r>
              <a:rPr lang="en-GB"/>
              <a:t>Thursday 3rd September 2026 to Friday 23 October 2026</a:t>
            </a:r>
          </a:p>
          <a:p>
            <a:r>
              <a:rPr lang="en-GB" b="1"/>
              <a:t>Half-term: Monday 26 October 2026 to Friday 30 October 2026</a:t>
            </a:r>
            <a:endParaRPr lang="en-GB"/>
          </a:p>
          <a:p>
            <a:r>
              <a:rPr lang="en-GB"/>
              <a:t>Monday 2 November 2026 to Friday 18 December 2026</a:t>
            </a:r>
          </a:p>
          <a:p>
            <a:r>
              <a:rPr lang="en-GB" b="1"/>
              <a:t>Spring Term</a:t>
            </a:r>
          </a:p>
          <a:p>
            <a:r>
              <a:rPr lang="en-GB"/>
              <a:t>Tuesday 5 January 2027 to Friday 12 February 2027</a:t>
            </a:r>
          </a:p>
          <a:p>
            <a:r>
              <a:rPr lang="en-GB" b="1"/>
              <a:t>Half-term: Monday 15 February 2027 to Friday 19 February 2027</a:t>
            </a:r>
            <a:endParaRPr lang="en-GB"/>
          </a:p>
          <a:p>
            <a:r>
              <a:rPr lang="en-GB"/>
              <a:t>Monday 22 February 2027 to Wednesday 24 March 2027</a:t>
            </a:r>
          </a:p>
          <a:p>
            <a:r>
              <a:rPr lang="en-GB" b="1"/>
              <a:t>Summer Term</a:t>
            </a:r>
          </a:p>
          <a:p>
            <a:r>
              <a:rPr lang="en-GB"/>
              <a:t>Monday 12 April 2027 to Friday 28 May 2027</a:t>
            </a:r>
          </a:p>
          <a:p>
            <a:r>
              <a:rPr lang="en-GB" b="1" i="1"/>
              <a:t>(the early May bank holiday will be taken on 3 May)</a:t>
            </a:r>
            <a:endParaRPr lang="en-GB"/>
          </a:p>
          <a:p>
            <a:r>
              <a:rPr lang="en-GB" b="1"/>
              <a:t>Half-term: Monday 31 May 2027 to Friday 4 June 2027</a:t>
            </a:r>
            <a:endParaRPr lang="en-GB"/>
          </a:p>
          <a:p>
            <a:r>
              <a:rPr lang="en-GB"/>
              <a:t>Monday 7 June 2027 to Wednesday 21 July 2027</a:t>
            </a:r>
          </a:p>
          <a:p>
            <a:r>
              <a:rPr lang="en-GB" b="1"/>
              <a:t>INSET DAYS</a:t>
            </a:r>
          </a:p>
          <a:p>
            <a:r>
              <a:rPr lang="en-GB"/>
              <a:t>Wednesday 2 September 2026</a:t>
            </a:r>
          </a:p>
          <a:p>
            <a:r>
              <a:rPr lang="en-GB"/>
              <a:t>Friday 27 November 2026</a:t>
            </a:r>
          </a:p>
          <a:p>
            <a:r>
              <a:rPr lang="en-GB"/>
              <a:t>Monday 4 January 2027</a:t>
            </a:r>
          </a:p>
          <a:p>
            <a:r>
              <a:rPr lang="en-GB"/>
              <a:t>Thursday 25 March 2027 </a:t>
            </a:r>
          </a:p>
          <a:p>
            <a:r>
              <a:rPr lang="en-GB"/>
              <a:t>Thursday 22 July 2027 </a:t>
            </a:r>
          </a:p>
        </p:txBody>
      </p:sp>
      <p:pic>
        <p:nvPicPr>
          <p:cNvPr id="7" name="Picture 6">
            <a:extLst>
              <a:ext uri="{FF2B5EF4-FFF2-40B4-BE49-F238E27FC236}">
                <a16:creationId xmlns:a16="http://schemas.microsoft.com/office/drawing/2014/main" id="{CF5DEB56-F6AD-B63C-C3EC-3286DBF34A4F}"/>
              </a:ext>
            </a:extLst>
          </p:cNvPr>
          <p:cNvPicPr>
            <a:picLocks noChangeAspect="1"/>
          </p:cNvPicPr>
          <p:nvPr/>
        </p:nvPicPr>
        <p:blipFill>
          <a:blip r:embed="rId3"/>
          <a:stretch>
            <a:fillRect/>
          </a:stretch>
        </p:blipFill>
        <p:spPr>
          <a:xfrm>
            <a:off x="127959" y="2999111"/>
            <a:ext cx="5114962" cy="1752613"/>
          </a:xfrm>
          <a:prstGeom prst="rect">
            <a:avLst/>
          </a:prstGeom>
        </p:spPr>
      </p:pic>
    </p:spTree>
    <p:extLst>
      <p:ext uri="{BB962C8B-B14F-4D97-AF65-F5344CB8AC3E}">
        <p14:creationId xmlns:p14="http://schemas.microsoft.com/office/powerpoint/2010/main" val="175291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a:t>
            </a:r>
          </a:p>
        </p:txBody>
      </p:sp>
      <p:sp>
        <p:nvSpPr>
          <p:cNvPr id="7" name="TextBox 6"/>
          <p:cNvSpPr txBox="1"/>
          <p:nvPr/>
        </p:nvSpPr>
        <p:spPr>
          <a:xfrm>
            <a:off x="389567" y="910893"/>
            <a:ext cx="5307847" cy="5355312"/>
          </a:xfrm>
          <a:prstGeom prst="rect">
            <a:avLst/>
          </a:prstGeom>
          <a:noFill/>
          <a:ln w="38100">
            <a:solidFill>
              <a:srgbClr val="FF33CC"/>
            </a:solidFill>
          </a:ln>
        </p:spPr>
        <p:txBody>
          <a:bodyPr wrap="square" rtlCol="0">
            <a:spAutoFit/>
          </a:bodyPr>
          <a:lstStyle/>
          <a:p>
            <a:r>
              <a:rPr lang="en-GB"/>
              <a:t>The Brindishe Federation and school website provides all key information needed for parents/carers.</a:t>
            </a:r>
          </a:p>
          <a:p>
            <a:r>
              <a:rPr lang="en-GB"/>
              <a:t>The website includes:</a:t>
            </a:r>
          </a:p>
          <a:p>
            <a:pPr marL="285750" indent="-285750">
              <a:buFont typeface="Arial" panose="020B0604020202020204" pitchFamily="34" charset="0"/>
              <a:buChar char="•"/>
            </a:pPr>
            <a:r>
              <a:rPr lang="en-GB"/>
              <a:t>School Policies, including Attendance, Admissions, Complaints and RSHE</a:t>
            </a:r>
          </a:p>
          <a:p>
            <a:pPr marL="285750" indent="-285750">
              <a:buFont typeface="Arial" panose="020B0604020202020204" pitchFamily="34" charset="0"/>
              <a:buChar char="•"/>
            </a:pPr>
            <a:r>
              <a:rPr lang="en-GB"/>
              <a:t>Meet our Governing Body</a:t>
            </a:r>
          </a:p>
          <a:p>
            <a:pPr marL="285750" indent="-285750">
              <a:buFont typeface="Arial" panose="020B0604020202020204" pitchFamily="34" charset="0"/>
              <a:buChar char="•"/>
            </a:pPr>
            <a:r>
              <a:rPr lang="en-GB"/>
              <a:t>Nourish Termly Menus</a:t>
            </a:r>
          </a:p>
          <a:p>
            <a:pPr marL="285750" indent="-285750">
              <a:buFont typeface="Arial" panose="020B0604020202020204" pitchFamily="34" charset="0"/>
              <a:buChar char="•"/>
            </a:pPr>
            <a:r>
              <a:rPr lang="en-GB"/>
              <a:t>The Brindishe Curriculum and Year Group Overviews</a:t>
            </a:r>
          </a:p>
          <a:p>
            <a:pPr marL="285750" indent="-285750">
              <a:buFont typeface="Arial" panose="020B0604020202020204" pitchFamily="34" charset="0"/>
              <a:buChar char="•"/>
            </a:pPr>
            <a:r>
              <a:rPr lang="en-GB"/>
              <a:t>Data and Performance Measures</a:t>
            </a:r>
          </a:p>
          <a:p>
            <a:pPr marL="285750" indent="-285750">
              <a:buFont typeface="Arial" panose="020B0604020202020204" pitchFamily="34" charset="0"/>
              <a:buChar char="•"/>
            </a:pPr>
            <a:r>
              <a:rPr lang="en-GB"/>
              <a:t>External Reviews – Ofsted</a:t>
            </a:r>
          </a:p>
          <a:p>
            <a:pPr marL="285750" indent="-285750">
              <a:buFont typeface="Arial" panose="020B0604020202020204" pitchFamily="34" charset="0"/>
              <a:buChar char="•"/>
            </a:pPr>
            <a:r>
              <a:rPr lang="en-GB"/>
              <a:t>Typical School Day</a:t>
            </a:r>
          </a:p>
          <a:p>
            <a:pPr marL="285750" indent="-285750">
              <a:buFont typeface="Arial" panose="020B0604020202020204" pitchFamily="34" charset="0"/>
              <a:buChar char="•"/>
            </a:pPr>
            <a:r>
              <a:rPr lang="en-GB"/>
              <a:t>How to support your child at home</a:t>
            </a:r>
          </a:p>
          <a:p>
            <a:pPr marL="285750" indent="-285750">
              <a:buFont typeface="Arial" panose="020B0604020202020204" pitchFamily="34" charset="0"/>
              <a:buChar char="•"/>
            </a:pPr>
            <a:r>
              <a:rPr lang="en-GB"/>
              <a:t>Clubs and Wrap Around Care</a:t>
            </a:r>
          </a:p>
          <a:p>
            <a:pPr marL="285750" indent="-285750">
              <a:buFont typeface="Arial" panose="020B0604020202020204" pitchFamily="34" charset="0"/>
              <a:buChar char="•"/>
            </a:pPr>
            <a:r>
              <a:rPr lang="en-GB"/>
              <a:t>Weekly federation and school newsletters</a:t>
            </a:r>
          </a:p>
          <a:p>
            <a:pPr marL="285750" indent="-285750">
              <a:buFont typeface="Arial" panose="020B0604020202020204" pitchFamily="34" charset="0"/>
              <a:buChar char="•"/>
            </a:pPr>
            <a:r>
              <a:rPr lang="en-GB"/>
              <a:t>Reading</a:t>
            </a:r>
          </a:p>
          <a:p>
            <a:pPr marL="285750" indent="-285750">
              <a:buFont typeface="Arial" panose="020B0604020202020204" pitchFamily="34" charset="0"/>
              <a:buChar char="•"/>
            </a:pPr>
            <a:r>
              <a:rPr lang="en-GB"/>
              <a:t>Equalities &amp; Diversity</a:t>
            </a:r>
          </a:p>
          <a:p>
            <a:pPr marL="285750" indent="-285750">
              <a:buFont typeface="Arial" panose="020B0604020202020204" pitchFamily="34" charset="0"/>
              <a:buChar char="•"/>
            </a:pPr>
            <a:r>
              <a:rPr lang="en-GB"/>
              <a:t>PTAs</a:t>
            </a:r>
          </a:p>
          <a:p>
            <a:pPr marL="285750" indent="-285750">
              <a:buFont typeface="Arial" panose="020B0604020202020204" pitchFamily="34" charset="0"/>
              <a:buChar char="•"/>
            </a:pPr>
            <a:r>
              <a:rPr lang="en-GB"/>
              <a:t> ….. And much more. </a:t>
            </a:r>
          </a:p>
        </p:txBody>
      </p:sp>
      <p:sp>
        <p:nvSpPr>
          <p:cNvPr id="8" name="TextBox 7"/>
          <p:cNvSpPr txBox="1"/>
          <p:nvPr/>
        </p:nvSpPr>
        <p:spPr>
          <a:xfrm>
            <a:off x="5924662" y="910893"/>
            <a:ext cx="5762343" cy="646331"/>
          </a:xfrm>
          <a:prstGeom prst="rect">
            <a:avLst/>
          </a:prstGeom>
          <a:noFill/>
          <a:ln w="38100">
            <a:solidFill>
              <a:schemeClr val="accent5"/>
            </a:solidFill>
          </a:ln>
        </p:spPr>
        <p:txBody>
          <a:bodyPr wrap="square" rtlCol="0">
            <a:spAutoFit/>
          </a:bodyPr>
          <a:lstStyle/>
          <a:p>
            <a:r>
              <a:rPr lang="en-GB"/>
              <a:t>The website also provides a virtual office function – please visit the virtual office for all your daily enquiries and needs. </a:t>
            </a:r>
          </a:p>
        </p:txBody>
      </p:sp>
      <p:pic>
        <p:nvPicPr>
          <p:cNvPr id="9" name="Picture 8"/>
          <p:cNvPicPr>
            <a:picLocks noChangeAspect="1"/>
          </p:cNvPicPr>
          <p:nvPr/>
        </p:nvPicPr>
        <p:blipFill>
          <a:blip r:embed="rId3"/>
          <a:stretch>
            <a:fillRect/>
          </a:stretch>
        </p:blipFill>
        <p:spPr>
          <a:xfrm>
            <a:off x="5924662" y="2021205"/>
            <a:ext cx="6071779" cy="3091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618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CB96-1FD7-2105-3C30-015FD5BB9AC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EF5EB8E-AA41-0335-606F-A2A3479CFFF3}"/>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6F5BA01B-554D-B02F-50C3-C2C79E15755C}"/>
              </a:ext>
            </a:extLst>
          </p:cNvPr>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 – Class Pages</a:t>
            </a:r>
          </a:p>
        </p:txBody>
      </p:sp>
      <p:pic>
        <p:nvPicPr>
          <p:cNvPr id="10" name="Picture 9">
            <a:extLst>
              <a:ext uri="{FF2B5EF4-FFF2-40B4-BE49-F238E27FC236}">
                <a16:creationId xmlns:a16="http://schemas.microsoft.com/office/drawing/2014/main" id="{9D3FE118-DFD1-9F64-C08B-C59E24E859F6}"/>
              </a:ext>
            </a:extLst>
          </p:cNvPr>
          <p:cNvPicPr>
            <a:picLocks noChangeAspect="1"/>
          </p:cNvPicPr>
          <p:nvPr/>
        </p:nvPicPr>
        <p:blipFill>
          <a:blip r:embed="rId3"/>
          <a:stretch>
            <a:fillRect/>
          </a:stretch>
        </p:blipFill>
        <p:spPr>
          <a:xfrm>
            <a:off x="7449592" y="391990"/>
            <a:ext cx="4488108" cy="2583439"/>
          </a:xfrm>
          <a:prstGeom prst="rect">
            <a:avLst/>
          </a:prstGeom>
        </p:spPr>
      </p:pic>
      <p:sp>
        <p:nvSpPr>
          <p:cNvPr id="11" name="TextBox 10">
            <a:extLst>
              <a:ext uri="{FF2B5EF4-FFF2-40B4-BE49-F238E27FC236}">
                <a16:creationId xmlns:a16="http://schemas.microsoft.com/office/drawing/2014/main" id="{EB2E81C5-AE12-13EB-EB48-AC2A34FEFEFE}"/>
              </a:ext>
            </a:extLst>
          </p:cNvPr>
          <p:cNvSpPr txBox="1"/>
          <p:nvPr/>
        </p:nvSpPr>
        <p:spPr>
          <a:xfrm>
            <a:off x="7627257" y="3164114"/>
            <a:ext cx="4187372"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D-DIN" panose="020B0504030202030204" pitchFamily="34" charset="0"/>
              </a:rPr>
              <a:t>Curriculum Overviews</a:t>
            </a:r>
          </a:p>
          <a:p>
            <a:pPr marL="342900" indent="-342900">
              <a:buFont typeface="Arial" panose="020B0604020202020204" pitchFamily="34" charset="0"/>
              <a:buChar char="•"/>
            </a:pPr>
            <a:r>
              <a:rPr lang="en-US" sz="2000">
                <a:latin typeface="D-DIN" panose="020B0504030202030204" pitchFamily="34" charset="0"/>
              </a:rPr>
              <a:t>Videos to support learning</a:t>
            </a:r>
          </a:p>
          <a:p>
            <a:pPr marL="342900" indent="-342900">
              <a:buFont typeface="Arial" panose="020B0604020202020204" pitchFamily="34" charset="0"/>
              <a:buChar char="•"/>
            </a:pPr>
            <a:r>
              <a:rPr lang="en-US" sz="2000">
                <a:latin typeface="D-DIN" panose="020B0504030202030204" pitchFamily="34" charset="0"/>
              </a:rPr>
              <a:t>Core Subject Specific Information (Maths and English)</a:t>
            </a:r>
          </a:p>
          <a:p>
            <a:pPr marL="342900" indent="-342900">
              <a:buFont typeface="Arial" panose="020B0604020202020204" pitchFamily="34" charset="0"/>
              <a:buChar char="•"/>
            </a:pPr>
            <a:r>
              <a:rPr lang="en-US" sz="2000">
                <a:latin typeface="D-DIN" panose="020B0504030202030204" pitchFamily="34" charset="0"/>
              </a:rPr>
              <a:t>Spelling Lists</a:t>
            </a:r>
          </a:p>
          <a:p>
            <a:pPr marL="342900" indent="-342900">
              <a:buFont typeface="Arial" panose="020B0604020202020204" pitchFamily="34" charset="0"/>
              <a:buChar char="•"/>
            </a:pPr>
            <a:r>
              <a:rPr lang="en-US" sz="2000">
                <a:latin typeface="D-DIN" panose="020B0504030202030204" pitchFamily="34" charset="0"/>
              </a:rPr>
              <a:t>Teaching Teams</a:t>
            </a:r>
          </a:p>
          <a:p>
            <a:pPr marL="342900" indent="-342900">
              <a:buFont typeface="Arial" panose="020B0604020202020204" pitchFamily="34" charset="0"/>
              <a:buChar char="•"/>
            </a:pPr>
            <a:r>
              <a:rPr lang="en-US" sz="2000">
                <a:latin typeface="D-DIN" panose="020B0504030202030204" pitchFamily="34" charset="0"/>
              </a:rPr>
              <a:t>Newsletters</a:t>
            </a:r>
            <a:endParaRPr lang="en-GB" sz="2000">
              <a:latin typeface="D-DIN" panose="020B0504030202030204" pitchFamily="34" charset="0"/>
            </a:endParaRPr>
          </a:p>
        </p:txBody>
      </p:sp>
      <p:pic>
        <p:nvPicPr>
          <p:cNvPr id="2" name="Picture 1">
            <a:extLst>
              <a:ext uri="{FF2B5EF4-FFF2-40B4-BE49-F238E27FC236}">
                <a16:creationId xmlns:a16="http://schemas.microsoft.com/office/drawing/2014/main" id="{D93B1946-98EB-7EE1-8702-E4C6D480E54F}"/>
              </a:ext>
            </a:extLst>
          </p:cNvPr>
          <p:cNvPicPr>
            <a:picLocks noChangeAspect="1"/>
          </p:cNvPicPr>
          <p:nvPr/>
        </p:nvPicPr>
        <p:blipFill>
          <a:blip r:embed="rId4"/>
          <a:stretch>
            <a:fillRect/>
          </a:stretch>
        </p:blipFill>
        <p:spPr>
          <a:xfrm>
            <a:off x="619932" y="1113327"/>
            <a:ext cx="6819254" cy="4799244"/>
          </a:xfrm>
          <a:prstGeom prst="rect">
            <a:avLst/>
          </a:prstGeom>
        </p:spPr>
      </p:pic>
    </p:spTree>
    <p:extLst>
      <p:ext uri="{BB962C8B-B14F-4D97-AF65-F5344CB8AC3E}">
        <p14:creationId xmlns:p14="http://schemas.microsoft.com/office/powerpoint/2010/main" val="2287131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71113"/>
            <a:ext cx="11659953" cy="769441"/>
          </a:xfrm>
          <a:prstGeom prst="rect">
            <a:avLst/>
          </a:prstGeom>
          <a:noFill/>
        </p:spPr>
        <p:txBody>
          <a:bodyPr wrap="square" rtlCol="0">
            <a:spAutoFit/>
          </a:bodyPr>
          <a:lstStyle/>
          <a:p>
            <a:r>
              <a:rPr lang="en-GB" sz="4400">
                <a:latin typeface="D-DIN" panose="020B0504030202030204" pitchFamily="34" charset="0"/>
              </a:rPr>
              <a:t>Year 1 Phonics Screening Check </a:t>
            </a:r>
          </a:p>
        </p:txBody>
      </p:sp>
      <p:sp>
        <p:nvSpPr>
          <p:cNvPr id="7" name="TextBox 6"/>
          <p:cNvSpPr txBox="1"/>
          <p:nvPr/>
        </p:nvSpPr>
        <p:spPr>
          <a:xfrm>
            <a:off x="162319" y="820815"/>
            <a:ext cx="11697828" cy="5632311"/>
          </a:xfrm>
          <a:prstGeom prst="rect">
            <a:avLst/>
          </a:prstGeom>
          <a:noFill/>
          <a:ln w="38100">
            <a:solidFill>
              <a:srgbClr val="FF33CC"/>
            </a:solidFill>
          </a:ln>
        </p:spPr>
        <p:txBody>
          <a:bodyPr wrap="square" rtlCol="0">
            <a:spAutoFit/>
          </a:bodyPr>
          <a:lstStyle/>
          <a:p>
            <a:r>
              <a:rPr lang="en-GB">
                <a:latin typeface="D-DIN" panose="020B0504030202030204" pitchFamily="34" charset="0"/>
              </a:rPr>
              <a:t>The Year 1 phonics screening check is not a formal test, but a way for teachers to ensure that children are making sufficient progress with their phonics skills to read words and that they are on track to become fluent readers who can enjoy reading for pleasure and for learning.</a:t>
            </a:r>
          </a:p>
          <a:p>
            <a:endParaRPr lang="en-GB">
              <a:latin typeface="D-DIN" panose="020B0504030202030204" pitchFamily="34" charset="0"/>
            </a:endParaRPr>
          </a:p>
          <a:p>
            <a:r>
              <a:rPr lang="en-GB">
                <a:latin typeface="D-DIN" panose="020B0504030202030204" pitchFamily="34" charset="0"/>
              </a:rPr>
              <a:t>It is taken individually by all children in Year 1 in England, and is usually taken in June. It is designed to give teachers and parents/carers information on how your child is progressing in phonics. It will help to identify whether your child needs additional support at this stage so that they do not fall behind in this vital early reading skill.</a:t>
            </a:r>
          </a:p>
          <a:p>
            <a:endParaRPr lang="en-GB">
              <a:latin typeface="D-DIN" panose="020B0504030202030204" pitchFamily="34" charset="0"/>
            </a:endParaRPr>
          </a:p>
          <a:p>
            <a:pPr fontAlgn="base"/>
            <a:r>
              <a:rPr lang="en-GB">
                <a:latin typeface="D-DIN" panose="020B0504030202030204" pitchFamily="34" charset="0"/>
              </a:rPr>
              <a:t>It checks that your child can:</a:t>
            </a:r>
          </a:p>
          <a:p>
            <a:pPr fontAlgn="base"/>
            <a:r>
              <a:rPr lang="en-GB">
                <a:latin typeface="D-DIN" panose="020B0504030202030204" pitchFamily="34" charset="0"/>
              </a:rPr>
              <a:t>Sound out and blend graphemes in order to read simple words.</a:t>
            </a:r>
          </a:p>
          <a:p>
            <a:pPr fontAlgn="base"/>
            <a:r>
              <a:rPr lang="en-GB">
                <a:latin typeface="D-DIN" panose="020B0504030202030204" pitchFamily="34" charset="0"/>
              </a:rPr>
              <a:t>Read phonically decodable one-syllable and two-syllable words, e.g. cat, sand, windmill.</a:t>
            </a:r>
          </a:p>
          <a:p>
            <a:pPr fontAlgn="base"/>
            <a:r>
              <a:rPr lang="en-GB">
                <a:latin typeface="D-DIN" panose="020B0504030202030204" pitchFamily="34" charset="0"/>
              </a:rPr>
              <a:t>Read a selection of nonsense words which are referred to as pseudo words.</a:t>
            </a:r>
          </a:p>
          <a:p>
            <a:pPr fontAlgn="base"/>
            <a:endParaRPr lang="en-GB">
              <a:latin typeface="D-DIN" panose="020B0504030202030204" pitchFamily="34" charset="0"/>
            </a:endParaRPr>
          </a:p>
          <a:p>
            <a:pPr fontAlgn="base"/>
            <a:r>
              <a:rPr lang="en-GB">
                <a:latin typeface="D-DIN" panose="020B0504030202030204" pitchFamily="34" charset="0"/>
              </a:rPr>
              <a:t>The check is not about passing or failing but checking appropriate progress is being made. If children do not reach the required standard, then the teacher will be in touch to discuss plans and offer additional, tailored support to ensure that your child can catch up. Children progress at different speeds so not reaching the threshold score does not necessarily mean there is a serious problem. Your child will re-sit the check the following summer term.</a:t>
            </a:r>
          </a:p>
          <a:p>
            <a:pPr fontAlgn="base"/>
            <a:endParaRPr lang="en-GB">
              <a:latin typeface="D-DIN" panose="020B0504030202030204" pitchFamily="34" charset="0"/>
            </a:endParaRPr>
          </a:p>
          <a:p>
            <a:pPr fontAlgn="base"/>
            <a:r>
              <a:rPr lang="en-GB" i="1">
                <a:latin typeface="D-DIN" panose="020B0504030202030204" pitchFamily="34" charset="0"/>
              </a:rPr>
              <a:t>For the last few years, the threshold mark (or pass standard) set by the government has been 32 correct answers out of 40.</a:t>
            </a:r>
            <a:endParaRPr lang="en-GB">
              <a:latin typeface="D-DIN" panose="020B0504030202030204" pitchFamily="34" charset="0"/>
            </a:endParaRPr>
          </a:p>
        </p:txBody>
      </p:sp>
    </p:spTree>
    <p:extLst>
      <p:ext uri="{BB962C8B-B14F-4D97-AF65-F5344CB8AC3E}">
        <p14:creationId xmlns:p14="http://schemas.microsoft.com/office/powerpoint/2010/main" val="2021450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B4946-8025-07F3-7582-21280A5EF42F}"/>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End of Year Expectations </a:t>
            </a:r>
          </a:p>
        </p:txBody>
      </p:sp>
      <p:sp>
        <p:nvSpPr>
          <p:cNvPr id="3" name="Footer Placeholder 2">
            <a:extLst>
              <a:ext uri="{FF2B5EF4-FFF2-40B4-BE49-F238E27FC236}">
                <a16:creationId xmlns:a16="http://schemas.microsoft.com/office/drawing/2014/main" id="{7746ABFC-7A96-D442-4DB4-0EF37C9E666F}"/>
              </a:ext>
            </a:extLst>
          </p:cNvPr>
          <p:cNvSpPr>
            <a:spLocks noGrp="1"/>
          </p:cNvSpPr>
          <p:nvPr>
            <p:ph type="ftr" sz="quarter" idx="11"/>
          </p:nvPr>
        </p:nvSpPr>
        <p:spPr/>
        <p:txBody>
          <a:bodyPr/>
          <a:lstStyle/>
          <a:p>
            <a:r>
              <a:rPr lang="en-GB"/>
              <a:t>.</a:t>
            </a:r>
          </a:p>
        </p:txBody>
      </p:sp>
      <p:sp>
        <p:nvSpPr>
          <p:cNvPr id="8" name="TextBox 7">
            <a:extLst>
              <a:ext uri="{FF2B5EF4-FFF2-40B4-BE49-F238E27FC236}">
                <a16:creationId xmlns:a16="http://schemas.microsoft.com/office/drawing/2014/main" id="{D3BD6287-FD7E-EB95-D1DF-3935A1AE87EB}"/>
              </a:ext>
            </a:extLst>
          </p:cNvPr>
          <p:cNvSpPr txBox="1"/>
          <p:nvPr/>
        </p:nvSpPr>
        <p:spPr>
          <a:xfrm>
            <a:off x="4311726" y="1462088"/>
            <a:ext cx="2960342" cy="3970318"/>
          </a:xfrm>
          <a:prstGeom prst="rect">
            <a:avLst/>
          </a:prstGeom>
          <a:noFill/>
          <a:ln w="34925">
            <a:solidFill>
              <a:srgbClr val="FF33CC"/>
            </a:solidFill>
          </a:ln>
        </p:spPr>
        <p:txBody>
          <a:bodyPr wrap="square" rtlCol="0">
            <a:spAutoFit/>
          </a:bodyPr>
          <a:lstStyle/>
          <a:p>
            <a:pPr algn="ctr"/>
            <a:r>
              <a:rPr lang="en-GB" dirty="0">
                <a:latin typeface="D-DIN" panose="020B0504030202030204" pitchFamily="34" charset="0"/>
              </a:rPr>
              <a:t>Response and feedback from parent/carer survey indicated a want and need for clearer end of year expectations for your children. </a:t>
            </a:r>
          </a:p>
          <a:p>
            <a:pPr algn="ctr"/>
            <a:endParaRPr lang="en-GB" dirty="0">
              <a:latin typeface="D-DIN" panose="020B0504030202030204" pitchFamily="34" charset="0"/>
            </a:endParaRPr>
          </a:p>
          <a:p>
            <a:pPr algn="ctr"/>
            <a:r>
              <a:rPr lang="en-GB" dirty="0">
                <a:latin typeface="D-DIN" panose="020B0504030202030204" pitchFamily="34" charset="0"/>
              </a:rPr>
              <a:t>Today, all families will receive the ‘End of Year Expectations’ booklet. We hope this will support you in knowing where how your child is progressing and how to support at home. </a:t>
            </a:r>
          </a:p>
        </p:txBody>
      </p:sp>
      <p:pic>
        <p:nvPicPr>
          <p:cNvPr id="4" name="Picture 3">
            <a:extLst>
              <a:ext uri="{FF2B5EF4-FFF2-40B4-BE49-F238E27FC236}">
                <a16:creationId xmlns:a16="http://schemas.microsoft.com/office/drawing/2014/main" id="{3DA19505-8605-CF43-53E3-DD7CD4F2A030}"/>
              </a:ext>
            </a:extLst>
          </p:cNvPr>
          <p:cNvPicPr>
            <a:picLocks noChangeAspect="1"/>
          </p:cNvPicPr>
          <p:nvPr/>
        </p:nvPicPr>
        <p:blipFill>
          <a:blip r:embed="rId2"/>
          <a:stretch>
            <a:fillRect/>
          </a:stretch>
        </p:blipFill>
        <p:spPr>
          <a:xfrm>
            <a:off x="685315" y="1462411"/>
            <a:ext cx="2943065" cy="4281892"/>
          </a:xfrm>
          <a:prstGeom prst="rect">
            <a:avLst/>
          </a:prstGeom>
        </p:spPr>
      </p:pic>
      <p:pic>
        <p:nvPicPr>
          <p:cNvPr id="6" name="Picture 5">
            <a:extLst>
              <a:ext uri="{FF2B5EF4-FFF2-40B4-BE49-F238E27FC236}">
                <a16:creationId xmlns:a16="http://schemas.microsoft.com/office/drawing/2014/main" id="{EA0A7679-C39D-A4E1-9AC0-AE8AA43BC62F}"/>
              </a:ext>
            </a:extLst>
          </p:cNvPr>
          <p:cNvPicPr>
            <a:picLocks noChangeAspect="1"/>
          </p:cNvPicPr>
          <p:nvPr/>
        </p:nvPicPr>
        <p:blipFill>
          <a:blip r:embed="rId3"/>
          <a:stretch>
            <a:fillRect/>
          </a:stretch>
        </p:blipFill>
        <p:spPr>
          <a:xfrm>
            <a:off x="7413436" y="430158"/>
            <a:ext cx="4391025" cy="3944157"/>
          </a:xfrm>
          <a:prstGeom prst="rect">
            <a:avLst/>
          </a:prstGeom>
        </p:spPr>
      </p:pic>
    </p:spTree>
    <p:extLst>
      <p:ext uri="{BB962C8B-B14F-4D97-AF65-F5344CB8AC3E}">
        <p14:creationId xmlns:p14="http://schemas.microsoft.com/office/powerpoint/2010/main" val="512770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1CAFA-AEA4-63DA-B164-5C60989F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52BC-86A6-90FD-B080-D91778E5B5F8}"/>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How can school and home collaborate and work together?</a:t>
            </a:r>
          </a:p>
        </p:txBody>
      </p:sp>
      <p:sp>
        <p:nvSpPr>
          <p:cNvPr id="3" name="Footer Placeholder 2">
            <a:extLst>
              <a:ext uri="{FF2B5EF4-FFF2-40B4-BE49-F238E27FC236}">
                <a16:creationId xmlns:a16="http://schemas.microsoft.com/office/drawing/2014/main" id="{A4880CFE-CA22-AD76-65BD-92120015896A}"/>
              </a:ext>
            </a:extLst>
          </p:cNvPr>
          <p:cNvSpPr>
            <a:spLocks noGrp="1"/>
          </p:cNvSpPr>
          <p:nvPr>
            <p:ph type="ftr" sz="quarter" idx="11"/>
          </p:nvPr>
        </p:nvSpPr>
        <p:spPr/>
        <p:txBody>
          <a:bodyPr/>
          <a:lstStyle/>
          <a:p>
            <a:r>
              <a:rPr lang="en-GB"/>
              <a:t>.</a:t>
            </a:r>
          </a:p>
        </p:txBody>
      </p:sp>
      <p:sp>
        <p:nvSpPr>
          <p:cNvPr id="4" name="TextBox 3">
            <a:extLst>
              <a:ext uri="{FF2B5EF4-FFF2-40B4-BE49-F238E27FC236}">
                <a16:creationId xmlns:a16="http://schemas.microsoft.com/office/drawing/2014/main" id="{9BE12754-874A-7529-F78D-6DC935533757}"/>
              </a:ext>
            </a:extLst>
          </p:cNvPr>
          <p:cNvSpPr txBox="1"/>
          <p:nvPr/>
        </p:nvSpPr>
        <p:spPr>
          <a:xfrm>
            <a:off x="223157" y="1462088"/>
            <a:ext cx="10067472" cy="646331"/>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Join our PTA – Brindishe Friends Group – Over £20,000 raised last year which contributed to the hall acoustics and will fund the OPAL Playground initiative. </a:t>
            </a:r>
            <a:endParaRPr lang="en-GB"/>
          </a:p>
        </p:txBody>
      </p:sp>
      <p:sp>
        <p:nvSpPr>
          <p:cNvPr id="10" name="TextBox 9">
            <a:extLst>
              <a:ext uri="{FF2B5EF4-FFF2-40B4-BE49-F238E27FC236}">
                <a16:creationId xmlns:a16="http://schemas.microsoft.com/office/drawing/2014/main" id="{26C7B681-6BBC-EC75-9516-25D78D7D9B83}"/>
              </a:ext>
            </a:extLst>
          </p:cNvPr>
          <p:cNvSpPr txBox="1"/>
          <p:nvPr/>
        </p:nvSpPr>
        <p:spPr>
          <a:xfrm>
            <a:off x="223157" y="2245859"/>
            <a:ext cx="10067472" cy="646331"/>
          </a:xfrm>
          <a:prstGeom prst="rect">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Trips and Visitors can be paid for online via Arbor – </a:t>
            </a:r>
            <a:r>
              <a:rPr lang="en-US" b="1" i="1"/>
              <a:t>without your contributions trips and enrichment opportunities cannot go ahead. </a:t>
            </a:r>
            <a:endParaRPr lang="en-GB" b="1" i="1"/>
          </a:p>
        </p:txBody>
      </p:sp>
      <p:sp>
        <p:nvSpPr>
          <p:cNvPr id="11" name="TextBox 10">
            <a:extLst>
              <a:ext uri="{FF2B5EF4-FFF2-40B4-BE49-F238E27FC236}">
                <a16:creationId xmlns:a16="http://schemas.microsoft.com/office/drawing/2014/main" id="{EC0650DE-B6DF-2FCC-21A2-41CA1375F5F6}"/>
              </a:ext>
            </a:extLst>
          </p:cNvPr>
          <p:cNvSpPr txBox="1"/>
          <p:nvPr/>
        </p:nvSpPr>
        <p:spPr>
          <a:xfrm>
            <a:off x="223157" y="3029630"/>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info-BL@brindisheschools.org.</a:t>
            </a:r>
            <a:endParaRPr lang="en-GB" dirty="0"/>
          </a:p>
        </p:txBody>
      </p:sp>
      <p:sp>
        <p:nvSpPr>
          <p:cNvPr id="12" name="TextBox 11">
            <a:extLst>
              <a:ext uri="{FF2B5EF4-FFF2-40B4-BE49-F238E27FC236}">
                <a16:creationId xmlns:a16="http://schemas.microsoft.com/office/drawing/2014/main" id="{EBC9E603-279A-0F92-A487-F290173F4A5A}"/>
              </a:ext>
            </a:extLst>
          </p:cNvPr>
          <p:cNvSpPr txBox="1"/>
          <p:nvPr/>
        </p:nvSpPr>
        <p:spPr>
          <a:xfrm>
            <a:off x="223157" y="3819311"/>
            <a:ext cx="10067472" cy="646331"/>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Engage with Arbor and the school website as much as possible, especially when paying for clubs, trips and music. </a:t>
            </a:r>
            <a:endParaRPr lang="en-GB"/>
          </a:p>
        </p:txBody>
      </p:sp>
      <p:pic>
        <p:nvPicPr>
          <p:cNvPr id="6" name="Picture 5">
            <a:extLst>
              <a:ext uri="{FF2B5EF4-FFF2-40B4-BE49-F238E27FC236}">
                <a16:creationId xmlns:a16="http://schemas.microsoft.com/office/drawing/2014/main" id="{EDF3F2F1-BD46-7772-8ECE-F2F897E6538F}"/>
              </a:ext>
            </a:extLst>
          </p:cNvPr>
          <p:cNvPicPr>
            <a:picLocks noChangeAspect="1"/>
          </p:cNvPicPr>
          <p:nvPr/>
        </p:nvPicPr>
        <p:blipFill>
          <a:blip r:embed="rId2"/>
          <a:stretch>
            <a:fillRect/>
          </a:stretch>
        </p:blipFill>
        <p:spPr>
          <a:xfrm>
            <a:off x="10389961" y="224830"/>
            <a:ext cx="1740402" cy="1629143"/>
          </a:xfrm>
          <a:prstGeom prst="rect">
            <a:avLst/>
          </a:prstGeom>
        </p:spPr>
      </p:pic>
    </p:spTree>
    <p:extLst>
      <p:ext uri="{BB962C8B-B14F-4D97-AF65-F5344CB8AC3E}">
        <p14:creationId xmlns:p14="http://schemas.microsoft.com/office/powerpoint/2010/main" val="1349339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p:txBody>
          <a:bodyPr/>
          <a:lstStyle/>
          <a:p>
            <a:r>
              <a:rPr lang="en-GB"/>
              <a:t>MEET THE YEAR GROUP TEAM</a:t>
            </a:r>
          </a:p>
        </p:txBody>
      </p:sp>
    </p:spTree>
    <p:extLst>
      <p:ext uri="{BB962C8B-B14F-4D97-AF65-F5344CB8AC3E}">
        <p14:creationId xmlns:p14="http://schemas.microsoft.com/office/powerpoint/2010/main" val="1894863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Meet the Team </a:t>
            </a:r>
          </a:p>
        </p:txBody>
      </p:sp>
      <p:sp>
        <p:nvSpPr>
          <p:cNvPr id="7" name="TextBox 6"/>
          <p:cNvSpPr txBox="1"/>
          <p:nvPr/>
        </p:nvSpPr>
        <p:spPr>
          <a:xfrm>
            <a:off x="389567" y="910893"/>
            <a:ext cx="11536731" cy="5078313"/>
          </a:xfrm>
          <a:prstGeom prst="rect">
            <a:avLst/>
          </a:prstGeom>
          <a:noFill/>
          <a:ln w="38100">
            <a:solidFill>
              <a:srgbClr val="FF33CC"/>
            </a:solidFill>
          </a:ln>
        </p:spPr>
        <p:txBody>
          <a:bodyPr wrap="square" lIns="91440" tIns="45720" rIns="91440" bIns="45720" rtlCol="0" anchor="t">
            <a:spAutoFit/>
          </a:bodyPr>
          <a:lstStyle/>
          <a:p>
            <a:r>
              <a:rPr lang="en-GB" dirty="0"/>
              <a:t>Teachers:</a:t>
            </a:r>
          </a:p>
          <a:p>
            <a:endParaRPr lang="en-GB"/>
          </a:p>
          <a:p>
            <a:endParaRPr lang="en-GB"/>
          </a:p>
          <a:p>
            <a:endParaRPr lang="en-GB"/>
          </a:p>
          <a:p>
            <a:endParaRPr lang="en-GB"/>
          </a:p>
          <a:p>
            <a:endParaRPr lang="en-GB" dirty="0">
              <a:ea typeface="Calibri"/>
              <a:cs typeface="Calibri"/>
            </a:endParaRPr>
          </a:p>
          <a:p>
            <a:endParaRPr lang="en-GB" dirty="0">
              <a:ea typeface="Calibri"/>
              <a:cs typeface="Calibri"/>
            </a:endParaRPr>
          </a:p>
          <a:p>
            <a:r>
              <a:rPr lang="en-GB" dirty="0">
                <a:ea typeface="Calibri"/>
                <a:cs typeface="Calibri"/>
              </a:rPr>
              <a:t>   Ms Mitchell                                Mr Coker                   </a:t>
            </a:r>
            <a:endParaRPr lang="en-GB" dirty="0"/>
          </a:p>
          <a:p>
            <a:endParaRPr lang="en-GB" dirty="0"/>
          </a:p>
          <a:p>
            <a:r>
              <a:rPr lang="en-GB" dirty="0"/>
              <a:t>Teaching Assistants:</a:t>
            </a:r>
            <a:endParaRPr lang="en-GB" dirty="0">
              <a:ea typeface="Calibri"/>
              <a:cs typeface="Calibri"/>
            </a:endParaRPr>
          </a:p>
          <a:p>
            <a:endParaRPr lang="en-GB" dirty="0">
              <a:solidFill>
                <a:srgbClr val="000000"/>
              </a:solidFill>
              <a:ea typeface="Calibri"/>
              <a:cs typeface="Calibri"/>
            </a:endParaRPr>
          </a:p>
          <a:p>
            <a:endParaRPr lang="en-GB" dirty="0">
              <a:solidFill>
                <a:srgbClr val="000000"/>
              </a:solidFill>
              <a:ea typeface="Calibri"/>
              <a:cs typeface="Calibri"/>
            </a:endParaRPr>
          </a:p>
          <a:p>
            <a:endParaRPr lang="en-GB" dirty="0">
              <a:solidFill>
                <a:srgbClr val="000000"/>
              </a:solidFill>
              <a:ea typeface="Calibri"/>
              <a:cs typeface="Calibri"/>
            </a:endParaRPr>
          </a:p>
          <a:p>
            <a:endParaRPr lang="en-GB" i="1">
              <a:solidFill>
                <a:srgbClr val="FF0000"/>
              </a:solidFill>
              <a:ea typeface="Calibri" panose="020F0502020204030204"/>
              <a:cs typeface="Calibri" panose="020F0502020204030204"/>
            </a:endParaRPr>
          </a:p>
          <a:p>
            <a:endParaRPr lang="en-GB" i="1">
              <a:solidFill>
                <a:srgbClr val="FF0000"/>
              </a:solidFill>
              <a:ea typeface="Calibri" panose="020F0502020204030204"/>
              <a:cs typeface="Calibri" panose="020F0502020204030204"/>
            </a:endParaRPr>
          </a:p>
          <a:p>
            <a:endParaRPr lang="en-GB">
              <a:ea typeface="Calibri" panose="020F0502020204030204"/>
              <a:cs typeface="Calibri" panose="020F0502020204030204"/>
            </a:endParaRPr>
          </a:p>
          <a:p>
            <a:r>
              <a:rPr lang="en-GB" dirty="0">
                <a:ea typeface="Calibri" panose="020F0502020204030204"/>
                <a:cs typeface="Calibri" panose="020F0502020204030204"/>
              </a:rPr>
              <a:t>    Miss Agnes                              Miss </a:t>
            </a:r>
            <a:r>
              <a:rPr lang="en-GB" dirty="0" err="1">
                <a:ea typeface="Calibri" panose="020F0502020204030204"/>
                <a:cs typeface="Calibri" panose="020F0502020204030204"/>
              </a:rPr>
              <a:t>Ajeena</a:t>
            </a:r>
            <a:r>
              <a:rPr lang="en-GB" dirty="0">
                <a:ea typeface="Calibri" panose="020F0502020204030204"/>
                <a:cs typeface="Calibri" panose="020F0502020204030204"/>
              </a:rPr>
              <a:t>                                                      </a:t>
            </a:r>
            <a:endParaRPr lang="en-GB" dirty="0"/>
          </a:p>
          <a:p>
            <a:endParaRPr lang="en-GB">
              <a:ea typeface="Calibri" panose="020F0502020204030204"/>
              <a:cs typeface="Calibri" panose="020F0502020204030204"/>
            </a:endParaRPr>
          </a:p>
        </p:txBody>
      </p:sp>
      <p:pic>
        <p:nvPicPr>
          <p:cNvPr id="2" name="Picture 1">
            <a:extLst>
              <a:ext uri="{FF2B5EF4-FFF2-40B4-BE49-F238E27FC236}">
                <a16:creationId xmlns:a16="http://schemas.microsoft.com/office/drawing/2014/main" id="{2A7DAEA2-1CB6-B5A6-7DA5-73C31E6AE78E}"/>
              </a:ext>
            </a:extLst>
          </p:cNvPr>
          <p:cNvPicPr>
            <a:picLocks noChangeAspect="1"/>
          </p:cNvPicPr>
          <p:nvPr/>
        </p:nvPicPr>
        <p:blipFill>
          <a:blip r:embed="rId3"/>
          <a:stretch>
            <a:fillRect/>
          </a:stretch>
        </p:blipFill>
        <p:spPr>
          <a:xfrm>
            <a:off x="561087" y="1393516"/>
            <a:ext cx="942939" cy="1239384"/>
          </a:xfrm>
          <a:prstGeom prst="rect">
            <a:avLst/>
          </a:prstGeom>
        </p:spPr>
      </p:pic>
      <p:pic>
        <p:nvPicPr>
          <p:cNvPr id="3" name="Picture 2">
            <a:extLst>
              <a:ext uri="{FF2B5EF4-FFF2-40B4-BE49-F238E27FC236}">
                <a16:creationId xmlns:a16="http://schemas.microsoft.com/office/drawing/2014/main" id="{A2098602-08AB-5951-F27F-6DB2E05080B7}"/>
              </a:ext>
            </a:extLst>
          </p:cNvPr>
          <p:cNvPicPr>
            <a:picLocks noChangeAspect="1"/>
          </p:cNvPicPr>
          <p:nvPr/>
        </p:nvPicPr>
        <p:blipFill>
          <a:blip r:embed="rId4"/>
          <a:stretch>
            <a:fillRect/>
          </a:stretch>
        </p:blipFill>
        <p:spPr>
          <a:xfrm>
            <a:off x="3045100" y="1394603"/>
            <a:ext cx="1282732" cy="1416863"/>
          </a:xfrm>
          <a:prstGeom prst="rect">
            <a:avLst/>
          </a:prstGeom>
        </p:spPr>
      </p:pic>
      <p:pic>
        <p:nvPicPr>
          <p:cNvPr id="4" name="Picture 3">
            <a:extLst>
              <a:ext uri="{FF2B5EF4-FFF2-40B4-BE49-F238E27FC236}">
                <a16:creationId xmlns:a16="http://schemas.microsoft.com/office/drawing/2014/main" id="{DF6A6690-1483-B6E9-271C-CE1426F3E68B}"/>
              </a:ext>
            </a:extLst>
          </p:cNvPr>
          <p:cNvPicPr>
            <a:picLocks noChangeAspect="1"/>
          </p:cNvPicPr>
          <p:nvPr/>
        </p:nvPicPr>
        <p:blipFill>
          <a:blip r:embed="rId5"/>
          <a:stretch>
            <a:fillRect/>
          </a:stretch>
        </p:blipFill>
        <p:spPr>
          <a:xfrm>
            <a:off x="3378936" y="4044524"/>
            <a:ext cx="955056" cy="1203635"/>
          </a:xfrm>
          <a:prstGeom prst="rect">
            <a:avLst/>
          </a:prstGeom>
        </p:spPr>
      </p:pic>
      <p:pic>
        <p:nvPicPr>
          <p:cNvPr id="8" name="Picture 7">
            <a:extLst>
              <a:ext uri="{FF2B5EF4-FFF2-40B4-BE49-F238E27FC236}">
                <a16:creationId xmlns:a16="http://schemas.microsoft.com/office/drawing/2014/main" id="{326BC7C7-18EE-BFCF-AF82-92D24B59E0EC}"/>
              </a:ext>
            </a:extLst>
          </p:cNvPr>
          <p:cNvPicPr>
            <a:picLocks noChangeAspect="1"/>
          </p:cNvPicPr>
          <p:nvPr/>
        </p:nvPicPr>
        <p:blipFill>
          <a:blip r:embed="rId6"/>
          <a:stretch>
            <a:fillRect/>
          </a:stretch>
        </p:blipFill>
        <p:spPr>
          <a:xfrm>
            <a:off x="641544" y="3813020"/>
            <a:ext cx="1235230" cy="1332106"/>
          </a:xfrm>
          <a:prstGeom prst="rect">
            <a:avLst/>
          </a:prstGeom>
        </p:spPr>
      </p:pic>
    </p:spTree>
    <p:extLst>
      <p:ext uri="{BB962C8B-B14F-4D97-AF65-F5344CB8AC3E}">
        <p14:creationId xmlns:p14="http://schemas.microsoft.com/office/powerpoint/2010/main" val="24174351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Yearly Overview</a:t>
            </a:r>
          </a:p>
        </p:txBody>
      </p:sp>
      <p:sp>
        <p:nvSpPr>
          <p:cNvPr id="2" name="TextBox 1"/>
          <p:cNvSpPr txBox="1"/>
          <p:nvPr/>
        </p:nvSpPr>
        <p:spPr>
          <a:xfrm>
            <a:off x="432852" y="910893"/>
            <a:ext cx="3657600" cy="2308324"/>
          </a:xfrm>
          <a:prstGeom prst="rect">
            <a:avLst/>
          </a:prstGeom>
          <a:noFill/>
        </p:spPr>
        <p:txBody>
          <a:bodyPr wrap="square" rtlCol="0">
            <a:spAutoFit/>
          </a:bodyPr>
          <a:lstStyle/>
          <a:p>
            <a:r>
              <a:rPr lang="en-GB" i="1">
                <a:solidFill>
                  <a:srgbClr val="FF0000"/>
                </a:solidFill>
              </a:rPr>
              <a:t>Insert Yearly Overview here and give a brief overview of the themes planned during the academic year 2026/2027. </a:t>
            </a:r>
          </a:p>
          <a:p>
            <a:endParaRPr lang="en-GB" i="1">
              <a:solidFill>
                <a:srgbClr val="FF0000"/>
              </a:solidFill>
            </a:endParaRPr>
          </a:p>
          <a:p>
            <a:r>
              <a:rPr lang="en-GB" i="1">
                <a:solidFill>
                  <a:srgbClr val="FF0000"/>
                </a:solidFill>
              </a:rPr>
              <a:t>Include key texts that will be studied during each term – where possible.</a:t>
            </a:r>
          </a:p>
          <a:p>
            <a:r>
              <a:rPr lang="en-GB" i="1">
                <a:solidFill>
                  <a:srgbClr val="FF0000"/>
                </a:solidFill>
              </a:rPr>
              <a:t> </a:t>
            </a:r>
          </a:p>
        </p:txBody>
      </p:sp>
      <p:pic>
        <p:nvPicPr>
          <p:cNvPr id="3" name="Picture 2">
            <a:extLst>
              <a:ext uri="{FF2B5EF4-FFF2-40B4-BE49-F238E27FC236}">
                <a16:creationId xmlns:a16="http://schemas.microsoft.com/office/drawing/2014/main" id="{7DE82694-9D72-A68A-6172-0CACB683AC34}"/>
              </a:ext>
            </a:extLst>
          </p:cNvPr>
          <p:cNvPicPr>
            <a:picLocks noChangeAspect="1"/>
          </p:cNvPicPr>
          <p:nvPr/>
        </p:nvPicPr>
        <p:blipFill>
          <a:blip r:embed="rId3"/>
          <a:srcRect t="9512" r="-186" b="-244"/>
          <a:stretch>
            <a:fillRect/>
          </a:stretch>
        </p:blipFill>
        <p:spPr>
          <a:xfrm>
            <a:off x="3504958" y="1278772"/>
            <a:ext cx="8400647" cy="4815911"/>
          </a:xfrm>
          <a:prstGeom prst="rect">
            <a:avLst/>
          </a:prstGeom>
        </p:spPr>
      </p:pic>
    </p:spTree>
    <p:extLst>
      <p:ext uri="{BB962C8B-B14F-4D97-AF65-F5344CB8AC3E}">
        <p14:creationId xmlns:p14="http://schemas.microsoft.com/office/powerpoint/2010/main" val="3908167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E86D-18F8-1DCD-040F-89EE80E045B3}"/>
              </a:ext>
            </a:extLst>
          </p:cNvPr>
          <p:cNvSpPr>
            <a:spLocks noGrp="1"/>
          </p:cNvSpPr>
          <p:nvPr>
            <p:ph type="title"/>
          </p:nvPr>
        </p:nvSpPr>
        <p:spPr>
          <a:xfrm>
            <a:off x="838200" y="365125"/>
            <a:ext cx="10515600" cy="731462"/>
          </a:xfrm>
        </p:spPr>
        <p:txBody>
          <a:bodyPr/>
          <a:lstStyle/>
          <a:p>
            <a:r>
              <a:rPr lang="en-US" dirty="0">
                <a:ea typeface="Calibri Light"/>
                <a:cs typeface="Calibri Light"/>
              </a:rPr>
              <a:t>English Yearly Overview</a:t>
            </a:r>
            <a:endParaRPr lang="en-US" dirty="0"/>
          </a:p>
        </p:txBody>
      </p:sp>
      <p:pic>
        <p:nvPicPr>
          <p:cNvPr id="5" name="Content Placeholder 4">
            <a:extLst>
              <a:ext uri="{FF2B5EF4-FFF2-40B4-BE49-F238E27FC236}">
                <a16:creationId xmlns:a16="http://schemas.microsoft.com/office/drawing/2014/main" id="{04BAD752-6E0C-5705-E099-D32A0B7A75BB}"/>
              </a:ext>
            </a:extLst>
          </p:cNvPr>
          <p:cNvPicPr>
            <a:picLocks noGrp="1" noChangeAspect="1"/>
          </p:cNvPicPr>
          <p:nvPr>
            <p:ph idx="1"/>
          </p:nvPr>
        </p:nvPicPr>
        <p:blipFill>
          <a:blip r:embed="rId2"/>
          <a:stretch>
            <a:fillRect/>
          </a:stretch>
        </p:blipFill>
        <p:spPr>
          <a:xfrm>
            <a:off x="833064" y="727828"/>
            <a:ext cx="10887497" cy="5784930"/>
          </a:xfrm>
          <a:prstGeom prst="rect">
            <a:avLst/>
          </a:prstGeom>
        </p:spPr>
      </p:pic>
      <p:sp>
        <p:nvSpPr>
          <p:cNvPr id="4" name="Footer Placeholder 3">
            <a:extLst>
              <a:ext uri="{FF2B5EF4-FFF2-40B4-BE49-F238E27FC236}">
                <a16:creationId xmlns:a16="http://schemas.microsoft.com/office/drawing/2014/main" id="{A40DAF60-B1EA-73CA-4199-698F3FD9944A}"/>
              </a:ext>
            </a:extLst>
          </p:cNvPr>
          <p:cNvSpPr>
            <a:spLocks noGrp="1"/>
          </p:cNvSpPr>
          <p:nvPr>
            <p:ph type="ftr" sz="quarter" idx="11"/>
          </p:nvPr>
        </p:nvSpPr>
        <p:spPr/>
        <p:txBody>
          <a:bodyPr/>
          <a:lstStyle/>
          <a:p>
            <a:r>
              <a:rPr lang="en-GB"/>
              <a:t>.</a:t>
            </a:r>
          </a:p>
        </p:txBody>
      </p:sp>
    </p:spTree>
    <p:extLst>
      <p:ext uri="{BB962C8B-B14F-4D97-AF65-F5344CB8AC3E}">
        <p14:creationId xmlns:p14="http://schemas.microsoft.com/office/powerpoint/2010/main" val="1005221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159B0-2D6C-FFB3-C452-23D6D5BB227C}"/>
              </a:ext>
            </a:extLst>
          </p:cNvPr>
          <p:cNvSpPr>
            <a:spLocks noGrp="1"/>
          </p:cNvSpPr>
          <p:nvPr>
            <p:ph type="title"/>
          </p:nvPr>
        </p:nvSpPr>
        <p:spPr>
          <a:xfrm>
            <a:off x="838200" y="365125"/>
            <a:ext cx="10515600" cy="821869"/>
          </a:xfrm>
        </p:spPr>
        <p:txBody>
          <a:bodyPr/>
          <a:lstStyle/>
          <a:p>
            <a:r>
              <a:rPr lang="en-US" dirty="0" err="1">
                <a:ea typeface="Calibri Light"/>
                <a:cs typeface="Calibri Light"/>
              </a:rPr>
              <a:t>Maths</a:t>
            </a:r>
            <a:r>
              <a:rPr lang="en-US" dirty="0">
                <a:ea typeface="Calibri Light"/>
                <a:cs typeface="Calibri Light"/>
              </a:rPr>
              <a:t> Yearly Overview</a:t>
            </a:r>
            <a:endParaRPr lang="en-US" dirty="0"/>
          </a:p>
        </p:txBody>
      </p:sp>
      <p:pic>
        <p:nvPicPr>
          <p:cNvPr id="5" name="Content Placeholder 4">
            <a:extLst>
              <a:ext uri="{FF2B5EF4-FFF2-40B4-BE49-F238E27FC236}">
                <a16:creationId xmlns:a16="http://schemas.microsoft.com/office/drawing/2014/main" id="{148C157E-358B-8A8D-7454-FEA9679AA1B7}"/>
              </a:ext>
            </a:extLst>
          </p:cNvPr>
          <p:cNvPicPr>
            <a:picLocks noGrp="1" noChangeAspect="1"/>
          </p:cNvPicPr>
          <p:nvPr>
            <p:ph idx="1"/>
          </p:nvPr>
        </p:nvPicPr>
        <p:blipFill>
          <a:blip r:embed="rId2"/>
          <a:stretch>
            <a:fillRect/>
          </a:stretch>
        </p:blipFill>
        <p:spPr>
          <a:xfrm>
            <a:off x="361885" y="1050710"/>
            <a:ext cx="10990365" cy="5462049"/>
          </a:xfrm>
          <a:prstGeom prst="rect">
            <a:avLst/>
          </a:prstGeom>
        </p:spPr>
      </p:pic>
      <p:sp>
        <p:nvSpPr>
          <p:cNvPr id="4" name="Footer Placeholder 3">
            <a:extLst>
              <a:ext uri="{FF2B5EF4-FFF2-40B4-BE49-F238E27FC236}">
                <a16:creationId xmlns:a16="http://schemas.microsoft.com/office/drawing/2014/main" id="{A38C1FC9-DD16-5C51-158B-D01ED5F0F0CC}"/>
              </a:ext>
            </a:extLst>
          </p:cNvPr>
          <p:cNvSpPr>
            <a:spLocks noGrp="1"/>
          </p:cNvSpPr>
          <p:nvPr>
            <p:ph type="ftr" sz="quarter" idx="11"/>
          </p:nvPr>
        </p:nvSpPr>
        <p:spPr/>
        <p:txBody>
          <a:bodyPr/>
          <a:lstStyle/>
          <a:p>
            <a:r>
              <a:rPr lang="en-GB"/>
              <a:t>.</a:t>
            </a:r>
          </a:p>
        </p:txBody>
      </p:sp>
    </p:spTree>
    <p:extLst>
      <p:ext uri="{BB962C8B-B14F-4D97-AF65-F5344CB8AC3E}">
        <p14:creationId xmlns:p14="http://schemas.microsoft.com/office/powerpoint/2010/main" val="3182348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Autumn Term Overview</a:t>
            </a:r>
          </a:p>
        </p:txBody>
      </p:sp>
      <p:sp>
        <p:nvSpPr>
          <p:cNvPr id="2" name="TextBox 1"/>
          <p:cNvSpPr txBox="1"/>
          <p:nvPr/>
        </p:nvSpPr>
        <p:spPr>
          <a:xfrm>
            <a:off x="375343" y="901248"/>
            <a:ext cx="11043922" cy="5632311"/>
          </a:xfrm>
          <a:prstGeom prst="rect">
            <a:avLst/>
          </a:prstGeom>
          <a:noFill/>
        </p:spPr>
        <p:txBody>
          <a:bodyPr wrap="square" lIns="91440" tIns="45720" rIns="91440" bIns="45720" rtlCol="0" anchor="t">
            <a:spAutoFit/>
          </a:bodyPr>
          <a:lstStyle/>
          <a:p>
            <a:endParaRPr lang="en-GB" i="1">
              <a:solidFill>
                <a:srgbClr val="FF0000"/>
              </a:solidFill>
            </a:endParaRPr>
          </a:p>
          <a:p>
            <a:r>
              <a:rPr lang="en-GB" sz="1200" i="1" u="sng" dirty="0">
                <a:solidFill>
                  <a:srgbClr val="000000"/>
                </a:solidFill>
                <a:ea typeface="Calibri"/>
                <a:cs typeface="Calibri"/>
              </a:rPr>
              <a:t>English:</a:t>
            </a:r>
            <a:endParaRPr lang="en-US" sz="1200" dirty="0">
              <a:solidFill>
                <a:srgbClr val="000000"/>
              </a:solidFill>
              <a:ea typeface="Calibri"/>
              <a:cs typeface="Calibri"/>
            </a:endParaRPr>
          </a:p>
          <a:p>
            <a:r>
              <a:rPr lang="en-GB" sz="1200" dirty="0">
                <a:solidFill>
                  <a:srgbClr val="000000"/>
                </a:solidFill>
                <a:ea typeface="Calibri"/>
                <a:cs typeface="Calibri"/>
              </a:rPr>
              <a:t>Our focus throughout the year will be on writing simple sentences using capital letters, finger spaces and full stop. We will also work on using our phonics to represent words in a phonetically plausible way. We will begin Autumn by looking at specific skills such a list, label and caption writing as well as poetry. After half term we will be exploring new skills such as character descriptions and re-telling a familiar story.</a:t>
            </a:r>
            <a:endParaRPr lang="en-US" sz="1200" dirty="0">
              <a:solidFill>
                <a:srgbClr val="000000"/>
              </a:solidFill>
              <a:ea typeface="Calibri"/>
              <a:cs typeface="Calibri"/>
            </a:endParaRPr>
          </a:p>
          <a:p>
            <a:endParaRPr lang="en-GB" sz="1200" dirty="0">
              <a:solidFill>
                <a:srgbClr val="000000"/>
              </a:solidFill>
              <a:ea typeface="Calibri"/>
              <a:cs typeface="Calibri"/>
            </a:endParaRPr>
          </a:p>
          <a:p>
            <a:r>
              <a:rPr lang="en-GB" sz="1200" i="1" u="sng" dirty="0">
                <a:solidFill>
                  <a:srgbClr val="000000"/>
                </a:solidFill>
                <a:ea typeface="Calibri"/>
                <a:cs typeface="Calibri"/>
              </a:rPr>
              <a:t>Maths:</a:t>
            </a:r>
            <a:endParaRPr lang="en-US" sz="1200" dirty="0">
              <a:solidFill>
                <a:srgbClr val="000000"/>
              </a:solidFill>
              <a:ea typeface="Calibri"/>
              <a:cs typeface="Calibri"/>
            </a:endParaRPr>
          </a:p>
          <a:p>
            <a:r>
              <a:rPr lang="en-GB" sz="1200" dirty="0">
                <a:solidFill>
                  <a:srgbClr val="000000"/>
                </a:solidFill>
                <a:ea typeface="Calibri"/>
                <a:cs typeface="Calibri"/>
              </a:rPr>
              <a:t>There is a strong focus on Place Value in Year 1, which allows children to become confident with their numbers and number bonds. We will begin Autumn looking at sorting, counting and recognising numbers and this will help us move onto addition and subtraction number bonds within 10. </a:t>
            </a:r>
            <a:endParaRPr lang="en-US" sz="1200" dirty="0">
              <a:solidFill>
                <a:srgbClr val="000000"/>
              </a:solidFill>
              <a:ea typeface="Calibri"/>
              <a:cs typeface="Calibri"/>
            </a:endParaRPr>
          </a:p>
          <a:p>
            <a:endParaRPr lang="en-GB" sz="1200" dirty="0">
              <a:solidFill>
                <a:srgbClr val="000000"/>
              </a:solidFill>
              <a:ea typeface="Calibri"/>
              <a:cs typeface="Calibri"/>
            </a:endParaRPr>
          </a:p>
          <a:p>
            <a:r>
              <a:rPr lang="en-GB" sz="1200" i="1" u="sng" dirty="0">
                <a:solidFill>
                  <a:srgbClr val="000000"/>
                </a:solidFill>
                <a:ea typeface="Calibri"/>
                <a:cs typeface="Calibri"/>
              </a:rPr>
              <a:t>Science:</a:t>
            </a:r>
            <a:endParaRPr lang="en-US" sz="1200" dirty="0">
              <a:solidFill>
                <a:srgbClr val="000000"/>
              </a:solidFill>
              <a:ea typeface="Calibri"/>
              <a:cs typeface="Calibri"/>
            </a:endParaRPr>
          </a:p>
          <a:p>
            <a:r>
              <a:rPr lang="en-GB" sz="1200" dirty="0">
                <a:solidFill>
                  <a:srgbClr val="000000"/>
                </a:solidFill>
                <a:ea typeface="Calibri"/>
                <a:cs typeface="Calibri"/>
              </a:rPr>
              <a:t>In Science, we will be looking at materials and linking this to a DT project towards the end of term. Throughout the year, we have a focus on seasonal changes and explore the different seasons and what changes come with them. </a:t>
            </a:r>
            <a:endParaRPr lang="en-US" sz="1200" dirty="0">
              <a:solidFill>
                <a:srgbClr val="000000"/>
              </a:solidFill>
              <a:ea typeface="Calibri"/>
              <a:cs typeface="Calibri"/>
            </a:endParaRPr>
          </a:p>
          <a:p>
            <a:endParaRPr lang="en-GB" sz="1200" dirty="0">
              <a:solidFill>
                <a:srgbClr val="000000"/>
              </a:solidFill>
              <a:ea typeface="Calibri"/>
              <a:cs typeface="Calibri"/>
            </a:endParaRPr>
          </a:p>
          <a:p>
            <a:r>
              <a:rPr lang="en-GB" sz="1200" i="1" u="sng" dirty="0">
                <a:solidFill>
                  <a:srgbClr val="000000"/>
                </a:solidFill>
                <a:ea typeface="Calibri"/>
                <a:cs typeface="Calibri"/>
              </a:rPr>
              <a:t>Geography:</a:t>
            </a:r>
            <a:endParaRPr lang="en-US" sz="1200" dirty="0">
              <a:solidFill>
                <a:srgbClr val="000000"/>
              </a:solidFill>
              <a:ea typeface="Calibri"/>
              <a:cs typeface="Calibri"/>
            </a:endParaRPr>
          </a:p>
          <a:p>
            <a:r>
              <a:rPr lang="en-GB" sz="1200" dirty="0">
                <a:solidFill>
                  <a:srgbClr val="000000"/>
                </a:solidFill>
                <a:ea typeface="Calibri"/>
                <a:cs typeface="Calibri"/>
              </a:rPr>
              <a:t>Geography in Autumn 1 explores the area that we live in. We will use technology to explore the area around our school whilst noticing human and natural features within our city. </a:t>
            </a:r>
            <a:endParaRPr lang="en-US" sz="1200" dirty="0">
              <a:solidFill>
                <a:srgbClr val="000000"/>
              </a:solidFill>
              <a:ea typeface="Calibri"/>
              <a:cs typeface="Calibri"/>
            </a:endParaRPr>
          </a:p>
          <a:p>
            <a:endParaRPr lang="en-GB" sz="1200" dirty="0">
              <a:solidFill>
                <a:srgbClr val="000000"/>
              </a:solidFill>
              <a:ea typeface="Calibri"/>
              <a:cs typeface="Calibri"/>
            </a:endParaRPr>
          </a:p>
          <a:p>
            <a:r>
              <a:rPr lang="en-GB" sz="1200" i="1" u="sng" dirty="0">
                <a:solidFill>
                  <a:srgbClr val="000000"/>
                </a:solidFill>
                <a:ea typeface="Calibri"/>
                <a:cs typeface="Calibri"/>
              </a:rPr>
              <a:t>RE:</a:t>
            </a:r>
            <a:endParaRPr lang="en-US" sz="1200" dirty="0">
              <a:solidFill>
                <a:srgbClr val="000000"/>
              </a:solidFill>
              <a:ea typeface="Calibri"/>
              <a:cs typeface="Calibri"/>
            </a:endParaRPr>
          </a:p>
          <a:p>
            <a:r>
              <a:rPr lang="en-GB" sz="1200" dirty="0">
                <a:solidFill>
                  <a:srgbClr val="000000"/>
                </a:solidFill>
                <a:ea typeface="Calibri"/>
                <a:cs typeface="Calibri"/>
              </a:rPr>
              <a:t>We will begin RE by looking into ‘The Natural World’ which explores creation stories in Christianity, Islam and Judaism. After half term we will cover Christianity: The Bible and Christmas. This is where we will learn about how Christians </a:t>
            </a:r>
            <a:r>
              <a:rPr lang="en-US" sz="1200" dirty="0">
                <a:solidFill>
                  <a:srgbClr val="000000"/>
                </a:solidFill>
                <a:ea typeface="Calibri"/>
                <a:cs typeface="Calibri"/>
              </a:rPr>
              <a:t>believe in their holy book; the Bible and it contains stories about Jesus. We will read stories about what Jesus did in his life and will be learning the story of his birth through performing a nativity. </a:t>
            </a:r>
          </a:p>
          <a:p>
            <a:endParaRPr lang="en-US" sz="1200" dirty="0">
              <a:solidFill>
                <a:srgbClr val="000000"/>
              </a:solidFill>
              <a:ea typeface="Calibri"/>
              <a:cs typeface="Calibri"/>
            </a:endParaRPr>
          </a:p>
          <a:p>
            <a:r>
              <a:rPr lang="en-GB" sz="1200" i="1" u="sng" dirty="0">
                <a:solidFill>
                  <a:srgbClr val="000000"/>
                </a:solidFill>
                <a:ea typeface="Calibri"/>
                <a:cs typeface="Calibri"/>
              </a:rPr>
              <a:t>PSHME:</a:t>
            </a:r>
            <a:endParaRPr lang="en-US" sz="1200" dirty="0">
              <a:solidFill>
                <a:srgbClr val="000000"/>
              </a:solidFill>
              <a:ea typeface="Calibri"/>
              <a:cs typeface="Calibri"/>
            </a:endParaRPr>
          </a:p>
          <a:p>
            <a:r>
              <a:rPr lang="en-GB" sz="1200" dirty="0">
                <a:solidFill>
                  <a:srgbClr val="000000"/>
                </a:solidFill>
                <a:ea typeface="Calibri"/>
                <a:cs typeface="Calibri"/>
              </a:rPr>
              <a:t>This term we will look at relationships which delves into families and friendships, what it mean to have safe relationships as well as respecting ourselves and others. </a:t>
            </a:r>
            <a:endParaRPr lang="en-US" sz="1200" dirty="0">
              <a:solidFill>
                <a:srgbClr val="000000"/>
              </a:solidFill>
              <a:ea typeface="Calibri"/>
              <a:cs typeface="Calibri"/>
            </a:endParaRPr>
          </a:p>
          <a:p>
            <a:endParaRPr lang="en-US" sz="1200" dirty="0">
              <a:solidFill>
                <a:srgbClr val="000000"/>
              </a:solidFill>
              <a:ea typeface="Calibri"/>
              <a:cs typeface="Calibri"/>
            </a:endParaRPr>
          </a:p>
          <a:p>
            <a:r>
              <a:rPr lang="en-GB" sz="1200" i="1" u="sng" dirty="0">
                <a:solidFill>
                  <a:srgbClr val="000000"/>
                </a:solidFill>
                <a:ea typeface="Calibri"/>
                <a:cs typeface="Calibri"/>
              </a:rPr>
              <a:t>Art</a:t>
            </a:r>
            <a:endParaRPr lang="en-US" sz="1200" dirty="0">
              <a:solidFill>
                <a:srgbClr val="000000"/>
              </a:solidFill>
              <a:ea typeface="Calibri"/>
              <a:cs typeface="Calibri"/>
            </a:endParaRPr>
          </a:p>
          <a:p>
            <a:r>
              <a:rPr lang="en-GB" sz="1200" dirty="0">
                <a:solidFill>
                  <a:srgbClr val="000000"/>
                </a:solidFill>
                <a:ea typeface="Calibri"/>
                <a:cs typeface="Calibri"/>
              </a:rPr>
              <a:t>Art will investigate spirals and simple printmaking. We will be completing our artwork in our brand-new sketchbooks!</a:t>
            </a:r>
            <a:endParaRPr lang="en-US" sz="1200" dirty="0">
              <a:solidFill>
                <a:srgbClr val="000000"/>
              </a:solidFill>
              <a:ea typeface="Calibri"/>
              <a:cs typeface="Calibri"/>
            </a:endParaRPr>
          </a:p>
          <a:p>
            <a:endParaRPr lang="en-GB" i="1" dirty="0">
              <a:solidFill>
                <a:srgbClr val="FF0000"/>
              </a:solidFill>
              <a:ea typeface="Calibri"/>
              <a:cs typeface="Calibri"/>
            </a:endParaRPr>
          </a:p>
        </p:txBody>
      </p:sp>
    </p:spTree>
    <p:extLst>
      <p:ext uri="{BB962C8B-B14F-4D97-AF65-F5344CB8AC3E}">
        <p14:creationId xmlns:p14="http://schemas.microsoft.com/office/powerpoint/2010/main" val="624480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1446550"/>
          </a:xfrm>
          <a:prstGeom prst="rect">
            <a:avLst/>
          </a:prstGeom>
          <a:noFill/>
        </p:spPr>
        <p:txBody>
          <a:bodyPr wrap="square" rtlCol="0">
            <a:spAutoFit/>
          </a:bodyPr>
          <a:lstStyle/>
          <a:p>
            <a:r>
              <a:rPr lang="en-GB" sz="4400">
                <a:latin typeface="D-DIN" panose="020B0504030202030204" pitchFamily="34" charset="0"/>
              </a:rPr>
              <a:t>Planned enrichment opportunities, trips and visits.</a:t>
            </a:r>
          </a:p>
        </p:txBody>
      </p:sp>
      <p:sp>
        <p:nvSpPr>
          <p:cNvPr id="2" name="TextBox 1"/>
          <p:cNvSpPr txBox="1"/>
          <p:nvPr/>
        </p:nvSpPr>
        <p:spPr>
          <a:xfrm>
            <a:off x="258296" y="1588002"/>
            <a:ext cx="10968941" cy="3693319"/>
          </a:xfrm>
          <a:prstGeom prst="rect">
            <a:avLst/>
          </a:prstGeom>
          <a:noFill/>
        </p:spPr>
        <p:txBody>
          <a:bodyPr wrap="square" lIns="91440" tIns="45720" rIns="91440" bIns="45720" rtlCol="0" anchor="t">
            <a:spAutoFit/>
          </a:bodyPr>
          <a:lstStyle/>
          <a:p>
            <a:r>
              <a:rPr lang="en-GB" i="1" dirty="0"/>
              <a:t>Autumn 2 – Visit to Deptford 's Albany Empire – The Gingerbread Man on Friday 11th December</a:t>
            </a:r>
            <a:endParaRPr lang="en-GB" i="1" dirty="0">
              <a:ea typeface="Calibri"/>
              <a:cs typeface="Calibri"/>
            </a:endParaRPr>
          </a:p>
          <a:p>
            <a:endParaRPr lang="en-GB" i="1" dirty="0">
              <a:ea typeface="Calibri"/>
              <a:cs typeface="Calibri"/>
            </a:endParaRPr>
          </a:p>
          <a:p>
            <a:r>
              <a:rPr lang="en-GB" i="1" dirty="0">
                <a:ea typeface="Calibri"/>
                <a:cs typeface="Calibri"/>
              </a:rPr>
              <a:t>TBC – Horniman Museum for Toys Workshop</a:t>
            </a:r>
          </a:p>
          <a:p>
            <a:r>
              <a:rPr lang="en-GB" i="1" dirty="0">
                <a:ea typeface="Calibri"/>
                <a:cs typeface="Calibri"/>
              </a:rPr>
              <a:t>Spring 1 – Visit to a local mosque</a:t>
            </a:r>
          </a:p>
          <a:p>
            <a:r>
              <a:rPr lang="en-GB" i="1" dirty="0">
                <a:ea typeface="Calibri"/>
                <a:cs typeface="Calibri"/>
              </a:rPr>
              <a:t>Spring 2 – Greenwich Observatory</a:t>
            </a:r>
          </a:p>
          <a:p>
            <a:r>
              <a:rPr lang="en-GB" i="1" dirty="0">
                <a:ea typeface="Calibri"/>
                <a:cs typeface="Calibri"/>
              </a:rPr>
              <a:t>Summer 1 – Gallery Visit</a:t>
            </a:r>
          </a:p>
          <a:p>
            <a:endParaRPr lang="en-GB" i="1" dirty="0">
              <a:ea typeface="Calibri"/>
              <a:cs typeface="Calibri"/>
            </a:endParaRPr>
          </a:p>
          <a:p>
            <a:endParaRPr lang="en-GB" i="1" dirty="0">
              <a:ea typeface="Calibri"/>
              <a:cs typeface="Calibri"/>
            </a:endParaRPr>
          </a:p>
          <a:p>
            <a:r>
              <a:rPr lang="en-GB" i="1" dirty="0">
                <a:ea typeface="Calibri"/>
                <a:cs typeface="Calibri"/>
              </a:rPr>
              <a:t>Of course there are a number of after-school clubs and music lessons available throughout the term.</a:t>
            </a:r>
          </a:p>
          <a:p>
            <a:endParaRPr lang="en-GB" i="1" dirty="0">
              <a:solidFill>
                <a:srgbClr val="FF0000"/>
              </a:solidFill>
              <a:ea typeface="Calibri" panose="020F0502020204030204"/>
              <a:cs typeface="Calibri" panose="020F0502020204030204"/>
            </a:endParaRPr>
          </a:p>
          <a:p>
            <a:endParaRPr lang="en-GB" i="1" dirty="0">
              <a:solidFill>
                <a:srgbClr val="FF0000"/>
              </a:solidFill>
              <a:ea typeface="Calibri" panose="020F0502020204030204"/>
              <a:cs typeface="Calibri" panose="020F0502020204030204"/>
            </a:endParaRPr>
          </a:p>
          <a:p>
            <a:endParaRPr lang="en-GB" i="1" dirty="0">
              <a:solidFill>
                <a:srgbClr val="FF0000"/>
              </a:solidFill>
              <a:ea typeface="Calibri" panose="020F0502020204030204"/>
              <a:cs typeface="Calibri" panose="020F0502020204030204"/>
            </a:endParaRPr>
          </a:p>
          <a:p>
            <a:endParaRPr lang="en-GB" i="1">
              <a:solidFill>
                <a:srgbClr val="FF0000"/>
              </a:solidFill>
              <a:ea typeface="Calibri" panose="020F0502020204030204"/>
              <a:cs typeface="Calibri" panose="020F0502020204030204"/>
            </a:endParaRPr>
          </a:p>
        </p:txBody>
      </p:sp>
    </p:spTree>
    <p:extLst>
      <p:ext uri="{BB962C8B-B14F-4D97-AF65-F5344CB8AC3E}">
        <p14:creationId xmlns:p14="http://schemas.microsoft.com/office/powerpoint/2010/main" val="1130385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PE Expectations and dates</a:t>
            </a:r>
          </a:p>
        </p:txBody>
      </p:sp>
      <p:pic>
        <p:nvPicPr>
          <p:cNvPr id="12" name="Picture 11">
            <a:extLst>
              <a:ext uri="{FF2B5EF4-FFF2-40B4-BE49-F238E27FC236}">
                <a16:creationId xmlns:a16="http://schemas.microsoft.com/office/drawing/2014/main" id="{4C4918D6-CB26-0C2E-DD9D-530415707CF0}"/>
              </a:ext>
            </a:extLst>
          </p:cNvPr>
          <p:cNvPicPr>
            <a:picLocks noChangeAspect="1"/>
          </p:cNvPicPr>
          <p:nvPr/>
        </p:nvPicPr>
        <p:blipFill>
          <a:blip r:embed="rId3"/>
          <a:stretch>
            <a:fillRect/>
          </a:stretch>
        </p:blipFill>
        <p:spPr>
          <a:xfrm>
            <a:off x="471487" y="781050"/>
            <a:ext cx="11249025" cy="5295900"/>
          </a:xfrm>
          <a:prstGeom prst="rect">
            <a:avLst/>
          </a:prstGeom>
        </p:spPr>
      </p:pic>
    </p:spTree>
    <p:extLst>
      <p:ext uri="{BB962C8B-B14F-4D97-AF65-F5344CB8AC3E}">
        <p14:creationId xmlns:p14="http://schemas.microsoft.com/office/powerpoint/2010/main" val="154337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Home-Learning Expectations </a:t>
            </a:r>
          </a:p>
        </p:txBody>
      </p:sp>
      <p:sp>
        <p:nvSpPr>
          <p:cNvPr id="3" name="TextBox 2">
            <a:extLst>
              <a:ext uri="{FF2B5EF4-FFF2-40B4-BE49-F238E27FC236}">
                <a16:creationId xmlns:a16="http://schemas.microsoft.com/office/drawing/2014/main" id="{82712CA6-9D09-8C09-00C4-8A0CCC61B484}"/>
              </a:ext>
            </a:extLst>
          </p:cNvPr>
          <p:cNvSpPr txBox="1"/>
          <p:nvPr/>
        </p:nvSpPr>
        <p:spPr>
          <a:xfrm>
            <a:off x="254301" y="950518"/>
            <a:ext cx="10047256" cy="489364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950" u="sng" dirty="0">
                <a:solidFill>
                  <a:srgbClr val="FF0000"/>
                </a:solidFill>
              </a:rPr>
              <a:t>Daily reading:</a:t>
            </a:r>
          </a:p>
          <a:p>
            <a:r>
              <a:rPr lang="en-US" sz="1950" dirty="0">
                <a:solidFill>
                  <a:srgbClr val="FF0000"/>
                </a:solidFill>
              </a:rPr>
              <a:t>We will change the children’s reading books every </a:t>
            </a:r>
            <a:r>
              <a:rPr lang="en-US" sz="1950" b="1" u="sng" dirty="0">
                <a:solidFill>
                  <a:srgbClr val="FF0000"/>
                </a:solidFill>
              </a:rPr>
              <a:t>Tuesday</a:t>
            </a:r>
            <a:r>
              <a:rPr lang="en-US" sz="1950" b="1" dirty="0">
                <a:solidFill>
                  <a:srgbClr val="FF0000"/>
                </a:solidFill>
              </a:rPr>
              <a:t> </a:t>
            </a:r>
            <a:r>
              <a:rPr lang="en-US" sz="1950" dirty="0">
                <a:solidFill>
                  <a:srgbClr val="FF0000"/>
                </a:solidFill>
              </a:rPr>
              <a:t>and </a:t>
            </a:r>
            <a:r>
              <a:rPr lang="en-US" sz="1950" b="1" u="sng" dirty="0">
                <a:solidFill>
                  <a:srgbClr val="FF0000"/>
                </a:solidFill>
              </a:rPr>
              <a:t>Friday</a:t>
            </a:r>
            <a:r>
              <a:rPr lang="en-US" sz="1950" dirty="0">
                <a:solidFill>
                  <a:srgbClr val="FF0000"/>
                </a:solidFill>
              </a:rPr>
              <a:t>- please ensure that their Reading Diary and book is in their bag on these days. Please read daily at home and write any comments into their Reading Diary. Children can also access extra reading books at their level as well as games on the Bug Club platform. </a:t>
            </a:r>
          </a:p>
          <a:p>
            <a:endParaRPr lang="en-US" sz="1950" dirty="0"/>
          </a:p>
          <a:p>
            <a:r>
              <a:rPr lang="en-US" sz="1950" u="sng" dirty="0">
                <a:solidFill>
                  <a:srgbClr val="7030A0"/>
                </a:solidFill>
              </a:rPr>
              <a:t>English/Phonics:</a:t>
            </a:r>
          </a:p>
          <a:p>
            <a:r>
              <a:rPr lang="en-US" sz="1950" dirty="0">
                <a:solidFill>
                  <a:srgbClr val="7030A0"/>
                </a:solidFill>
              </a:rPr>
              <a:t>The children will also get English which links to the learning we have done at school. The focus for this may be to recap a skill we have learnt in class or to focus on constructing simple sentences with capital letters, finger spaces and full stops. </a:t>
            </a:r>
          </a:p>
          <a:p>
            <a:r>
              <a:rPr lang="en-US" sz="1950" dirty="0">
                <a:solidFill>
                  <a:srgbClr val="7030A0"/>
                </a:solidFill>
              </a:rPr>
              <a:t>We will put the new sounds that were learnt in class each week into their Home Learning books. Please cover these sounds with them at home.</a:t>
            </a:r>
          </a:p>
          <a:p>
            <a:endParaRPr lang="en-US" sz="1950" dirty="0"/>
          </a:p>
          <a:p>
            <a:r>
              <a:rPr lang="en-US" sz="1950" u="sng" dirty="0">
                <a:solidFill>
                  <a:srgbClr val="0070C0"/>
                </a:solidFill>
              </a:rPr>
              <a:t>Maths:</a:t>
            </a:r>
          </a:p>
          <a:p>
            <a:r>
              <a:rPr lang="en-US" sz="1950" dirty="0">
                <a:solidFill>
                  <a:srgbClr val="0070C0"/>
                </a:solidFill>
              </a:rPr>
              <a:t>Every week, we will give children work which links to the learning they have done during the week at school. Children also have access to </a:t>
            </a:r>
            <a:r>
              <a:rPr lang="en-US" sz="1950" dirty="0" err="1">
                <a:solidFill>
                  <a:srgbClr val="0070C0"/>
                </a:solidFill>
              </a:rPr>
              <a:t>SumDog</a:t>
            </a:r>
            <a:r>
              <a:rPr lang="en-US" sz="1950" dirty="0">
                <a:solidFill>
                  <a:srgbClr val="0070C0"/>
                </a:solidFill>
              </a:rPr>
              <a:t> which has a range of activities and games!</a:t>
            </a:r>
          </a:p>
        </p:txBody>
      </p:sp>
    </p:spTree>
    <p:extLst>
      <p:ext uri="{BB962C8B-B14F-4D97-AF65-F5344CB8AC3E}">
        <p14:creationId xmlns:p14="http://schemas.microsoft.com/office/powerpoint/2010/main" val="341356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parents/carers can support at home</a:t>
            </a:r>
          </a:p>
        </p:txBody>
      </p:sp>
      <p:pic>
        <p:nvPicPr>
          <p:cNvPr id="3" name="Picture 2">
            <a:extLst>
              <a:ext uri="{FF2B5EF4-FFF2-40B4-BE49-F238E27FC236}">
                <a16:creationId xmlns:a16="http://schemas.microsoft.com/office/drawing/2014/main" id="{C02450CC-5B91-C192-6BA1-2D0197C9DF5F}"/>
              </a:ext>
            </a:extLst>
          </p:cNvPr>
          <p:cNvPicPr>
            <a:picLocks noChangeAspect="1"/>
          </p:cNvPicPr>
          <p:nvPr/>
        </p:nvPicPr>
        <p:blipFill>
          <a:blip r:embed="rId3"/>
          <a:stretch>
            <a:fillRect/>
          </a:stretch>
        </p:blipFill>
        <p:spPr>
          <a:xfrm>
            <a:off x="138113" y="209550"/>
            <a:ext cx="11915775" cy="6438900"/>
          </a:xfrm>
          <a:prstGeom prst="rect">
            <a:avLst/>
          </a:prstGeom>
        </p:spPr>
      </p:pic>
    </p:spTree>
    <p:extLst>
      <p:ext uri="{BB962C8B-B14F-4D97-AF65-F5344CB8AC3E}">
        <p14:creationId xmlns:p14="http://schemas.microsoft.com/office/powerpoint/2010/main" val="1463867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to contact us</a:t>
            </a:r>
          </a:p>
        </p:txBody>
      </p:sp>
      <p:sp>
        <p:nvSpPr>
          <p:cNvPr id="2" name="TextBox 1"/>
          <p:cNvSpPr txBox="1"/>
          <p:nvPr/>
        </p:nvSpPr>
        <p:spPr>
          <a:xfrm>
            <a:off x="432852" y="910893"/>
            <a:ext cx="11367778" cy="1754326"/>
          </a:xfrm>
          <a:prstGeom prst="rect">
            <a:avLst/>
          </a:prstGeom>
          <a:noFill/>
          <a:ln w="38100">
            <a:solidFill>
              <a:schemeClr val="accent4"/>
            </a:solidFill>
          </a:ln>
        </p:spPr>
        <p:txBody>
          <a:bodyPr wrap="square" lIns="91440" tIns="45720" rIns="91440" bIns="45720" rtlCol="0" anchor="t">
            <a:spAutoFit/>
          </a:bodyPr>
          <a:lstStyle/>
          <a:p>
            <a:r>
              <a:rPr lang="en-GB" dirty="0">
                <a:latin typeface="D-DIN" panose="020B0504030202030204" pitchFamily="34" charset="0"/>
              </a:rPr>
              <a:t>Class teachers are always available for brief informal chats on the playground at the end of the day. </a:t>
            </a:r>
          </a:p>
          <a:p>
            <a:endParaRPr lang="en-GB" dirty="0">
              <a:latin typeface="D-DIN" panose="020B0504030202030204" pitchFamily="34" charset="0"/>
            </a:endParaRPr>
          </a:p>
          <a:p>
            <a:r>
              <a:rPr lang="en-GB" dirty="0">
                <a:latin typeface="D-DIN"/>
              </a:rPr>
              <a:t>For more formal and longer meetings or phone calls, please email </a:t>
            </a:r>
            <a:r>
              <a:rPr lang="en-GB" dirty="0">
                <a:latin typeface="D-DIN"/>
                <a:hlinkClick r:id="rId3"/>
              </a:rPr>
              <a:t>info-BL@brindisheschools.org</a:t>
            </a:r>
            <a:r>
              <a:rPr lang="en-GB" dirty="0">
                <a:latin typeface="D-DIN"/>
              </a:rPr>
              <a:t> and mark the email ‘For the Attention Of….’ followed by the class teachers name e.g. FAO Ms Mitchell / Mr Coker</a:t>
            </a:r>
          </a:p>
          <a:p>
            <a:endParaRPr lang="en-GB" i="1" dirty="0">
              <a:solidFill>
                <a:srgbClr val="FF0000"/>
              </a:solidFill>
            </a:endParaRPr>
          </a:p>
          <a:p>
            <a:endParaRPr lang="en-GB" i="1" dirty="0">
              <a:solidFill>
                <a:srgbClr val="FF0000"/>
              </a:solidFill>
            </a:endParaRPr>
          </a:p>
        </p:txBody>
      </p:sp>
    </p:spTree>
    <p:extLst>
      <p:ext uri="{BB962C8B-B14F-4D97-AF65-F5344CB8AC3E}">
        <p14:creationId xmlns:p14="http://schemas.microsoft.com/office/powerpoint/2010/main" val="4241422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3755" y="375946"/>
            <a:ext cx="10515600" cy="1325563"/>
          </a:xfrm>
          <a:ln w="76200">
            <a:solidFill>
              <a:schemeClr val="accent4"/>
            </a:solidFill>
          </a:ln>
        </p:spPr>
        <p:txBody>
          <a:bodyPr/>
          <a:lstStyle/>
          <a:p>
            <a:r>
              <a:rPr lang="en-GB"/>
              <a:t>Any Questions?</a:t>
            </a:r>
          </a:p>
        </p:txBody>
      </p:sp>
      <p:sp>
        <p:nvSpPr>
          <p:cNvPr id="3" name="Footer Placeholder 2"/>
          <p:cNvSpPr>
            <a:spLocks noGrp="1"/>
          </p:cNvSpPr>
          <p:nvPr>
            <p:ph type="ftr" sz="quarter" idx="11"/>
          </p:nvPr>
        </p:nvSpPr>
        <p:spPr/>
        <p:txBody>
          <a:bodyPr/>
          <a:lstStyle/>
          <a:p>
            <a:r>
              <a:rPr lang="en-GB"/>
              <a:t>.</a:t>
            </a:r>
          </a:p>
        </p:txBody>
      </p:sp>
    </p:spTree>
    <p:extLst>
      <p:ext uri="{BB962C8B-B14F-4D97-AF65-F5344CB8AC3E}">
        <p14:creationId xmlns:p14="http://schemas.microsoft.com/office/powerpoint/2010/main" val="1182674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baaa62d-5683-47fe-8c33-ca28771320c4">
      <Terms xmlns="http://schemas.microsoft.com/office/infopath/2007/PartnerControls"/>
    </lcf76f155ced4ddcb4097134ff3c332f>
    <TaxCatchAll xmlns="d25c5918-862a-40f5-bdb7-fe9ca5ee7ebf" xsi:nil="true"/>
    <SharedWithUsers xmlns="d25c5918-862a-40f5-bdb7-fe9ca5ee7ebf">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D26BDA5565C44395EF256D21701690" ma:contentTypeVersion="16" ma:contentTypeDescription="Create a new document." ma:contentTypeScope="" ma:versionID="bf13362f0dc959a41f4aeddecf587271">
  <xsd:schema xmlns:xsd="http://www.w3.org/2001/XMLSchema" xmlns:xs="http://www.w3.org/2001/XMLSchema" xmlns:p="http://schemas.microsoft.com/office/2006/metadata/properties" xmlns:ns2="2baaa62d-5683-47fe-8c33-ca28771320c4" xmlns:ns3="d25c5918-862a-40f5-bdb7-fe9ca5ee7ebf" targetNamespace="http://schemas.microsoft.com/office/2006/metadata/properties" ma:root="true" ma:fieldsID="16b5810c2235468c249c95da31577c68" ns2:_="" ns3:_="">
    <xsd:import namespace="2baaa62d-5683-47fe-8c33-ca28771320c4"/>
    <xsd:import namespace="d25c5918-862a-40f5-bdb7-fe9ca5ee7eb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aa62d-5683-47fe-8c33-ca287713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334fc9-efb5-4928-ba24-f556581c709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c5918-862a-40f5-bdb7-fe9ca5ee7eb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a4ac639-b539-40ba-bd3a-0f5df2657637}" ma:internalName="TaxCatchAll" ma:showField="CatchAllData" ma:web="d25c5918-862a-40f5-bdb7-fe9ca5ee7e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C10B80-1354-4AA3-AA32-B72BF16BE152}">
  <ds:schemaRefs>
    <ds:schemaRef ds:uri="http://www.w3.org/XML/1998/namespace"/>
    <ds:schemaRef ds:uri="d25c5918-862a-40f5-bdb7-fe9ca5ee7ebf"/>
    <ds:schemaRef ds:uri="2baaa62d-5683-47fe-8c33-ca28771320c4"/>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E353758A-CFE8-41FE-9B5F-ADACE2DC9C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aaa62d-5683-47fe-8c33-ca28771320c4"/>
    <ds:schemaRef ds:uri="d25c5918-862a-40f5-bdb7-fe9ca5ee7e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C2F300B-79C7-4727-AD42-9045415AC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99</TotalTime>
  <Words>2485</Words>
  <Application>Microsoft Office PowerPoint</Application>
  <PresentationFormat>Widescreen</PresentationFormat>
  <Paragraphs>242</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MEET THE TEACHER September 2026  Year 1</vt:lpstr>
      <vt:lpstr>Welcome …</vt:lpstr>
      <vt:lpstr>Brindishe Federation Priorities 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Year Expectations </vt:lpstr>
      <vt:lpstr>How can school and home collaborate and work together?</vt:lpstr>
      <vt:lpstr>MEET THE YEAR GROUP TEAM</vt:lpstr>
      <vt:lpstr>PowerPoint Presentation</vt:lpstr>
      <vt:lpstr>PowerPoint Presentation</vt:lpstr>
      <vt:lpstr>English Yearly Overview</vt:lpstr>
      <vt:lpstr>Maths Yearly Overview</vt:lpstr>
      <vt:lpstr>PowerPoint Presentation</vt:lpstr>
      <vt:lpstr>PowerPoint Presentation</vt:lpstr>
      <vt:lpstr>PowerPoint Presentation</vt:lpstr>
      <vt:lpstr>PowerPoint Presentation</vt:lpstr>
      <vt:lpstr>PowerPoint Presentation</vt:lpstr>
      <vt:lpstr>PowerPoint Presentation</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hahsan.209</dc:creator>
  <cp:lastModifiedBy>S Bannister (BL)</cp:lastModifiedBy>
  <cp:revision>275</cp:revision>
  <dcterms:created xsi:type="dcterms:W3CDTF">2022-08-09T12:04:30Z</dcterms:created>
  <dcterms:modified xsi:type="dcterms:W3CDTF">2026-09-08T13:42:46Z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0x01010033D26BDA5565C44395EF256D21701690</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